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7" r:id="rId2"/>
    <p:sldId id="258" r:id="rId3"/>
    <p:sldId id="259" r:id="rId4"/>
    <p:sldId id="263" r:id="rId5"/>
    <p:sldId id="265" r:id="rId6"/>
    <p:sldId id="260" r:id="rId7"/>
    <p:sldId id="266" r:id="rId8"/>
    <p:sldId id="267" r:id="rId9"/>
    <p:sldId id="268" r:id="rId10"/>
    <p:sldId id="269" r:id="rId11"/>
    <p:sldId id="261" r:id="rId12"/>
    <p:sldId id="270" r:id="rId13"/>
    <p:sldId id="271" r:id="rId14"/>
    <p:sldId id="272" r:id="rId15"/>
    <p:sldId id="273" r:id="rId16"/>
    <p:sldId id="274" r:id="rId17"/>
    <p:sldId id="275" r:id="rId18"/>
    <p:sldId id="262" r:id="rId19"/>
  </p:sldIdLst>
  <p:sldSz cx="12192000" cy="6858000"/>
  <p:notesSz cx="6858000" cy="9144000"/>
  <p:embeddedFontLst>
    <p:embeddedFont>
      <p:font typeface="Cambria" panose="02040503050406030204" pitchFamily="18" charset="0"/>
      <p:regular r:id="rId20"/>
      <p:bold r:id="rId21"/>
      <p:italic r:id="rId22"/>
      <p:boldItalic r:id="rId23"/>
    </p:embeddedFont>
    <p:embeddedFont>
      <p:font typeface="Montserrat" panose="00000500000000000000" pitchFamily="2" charset="0"/>
      <p:regular r:id="rId24"/>
      <p:bold r:id="rId25"/>
      <p:italic r:id="rId26"/>
      <p:boldItalic r:id="rId27"/>
    </p:embeddedFont>
    <p:embeddedFont>
      <p:font typeface="open sans" panose="020B0606030504020204" pitchFamily="34" charset="0"/>
      <p:regular r:id="rId28"/>
      <p:bold r:id="rId29"/>
      <p:italic r:id="rId30"/>
      <p:boldItalic r:id="rId31"/>
    </p:embeddedFont>
    <p:embeddedFont>
      <p:font typeface="Tahoma" panose="020B0604030504040204" pitchFamily="34" charset="0"/>
      <p:regular r:id="rId32"/>
      <p:bold r:id="rId33"/>
    </p:embeddedFont>
  </p:embeddedFontLst>
  <p:defaultText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53" autoAdjust="0"/>
    <p:restoredTop sz="93741" autoAdjust="0"/>
  </p:normalViewPr>
  <p:slideViewPr>
    <p:cSldViewPr snapToGrid="0">
      <p:cViewPr>
        <p:scale>
          <a:sx n="75" d="100"/>
          <a:sy n="75" d="100"/>
        </p:scale>
        <p:origin x="284" y="5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g>
</file>

<file path=ppt/media/image2.jpg>
</file>

<file path=ppt/media/image3.jpg>
</file>

<file path=ppt/media/image4.jpeg>
</file>

<file path=ppt/media/image5.jpg>
</file>

<file path=ppt/media/image6.jp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sp>
        <p:nvSpPr>
          <p:cNvPr id="8" name="그림 개체 틀 7">
            <a:extLst>
              <a:ext uri="{FF2B5EF4-FFF2-40B4-BE49-F238E27FC236}">
                <a16:creationId xmlns:a16="http://schemas.microsoft.com/office/drawing/2014/main" id="{708C7576-2057-11D0-FD41-FB207F75F313}"/>
              </a:ext>
            </a:extLst>
          </p:cNvPr>
          <p:cNvSpPr>
            <a:spLocks noGrp="1"/>
          </p:cNvSpPr>
          <p:nvPr>
            <p:ph type="pic" sz="quarter" idx="10"/>
          </p:nvPr>
        </p:nvSpPr>
        <p:spPr>
          <a:xfrm>
            <a:off x="1" y="0"/>
            <a:ext cx="12192000" cy="6858000"/>
          </a:xfrm>
        </p:spPr>
        <p:txBody>
          <a:bodyPr/>
          <a:lstStyle/>
          <a:p>
            <a:endParaRPr kumimoji="1" lang="ko-Kore-KR" altLang="en-US"/>
          </a:p>
        </p:txBody>
      </p:sp>
    </p:spTree>
    <p:extLst>
      <p:ext uri="{BB962C8B-B14F-4D97-AF65-F5344CB8AC3E}">
        <p14:creationId xmlns:p14="http://schemas.microsoft.com/office/powerpoint/2010/main" val="287397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사용자 지정 레이아웃">
    <p:spTree>
      <p:nvGrpSpPr>
        <p:cNvPr id="1" name=""/>
        <p:cNvGrpSpPr/>
        <p:nvPr/>
      </p:nvGrpSpPr>
      <p:grpSpPr>
        <a:xfrm>
          <a:off x="0" y="0"/>
          <a:ext cx="0" cy="0"/>
          <a:chOff x="0" y="0"/>
          <a:chExt cx="0" cy="0"/>
        </a:xfrm>
      </p:grpSpPr>
      <p:sp>
        <p:nvSpPr>
          <p:cNvPr id="6" name="그림 개체 틀 7">
            <a:extLst>
              <a:ext uri="{FF2B5EF4-FFF2-40B4-BE49-F238E27FC236}">
                <a16:creationId xmlns:a16="http://schemas.microsoft.com/office/drawing/2014/main" id="{79330D8A-E28F-0115-E780-18CB77007742}"/>
              </a:ext>
            </a:extLst>
          </p:cNvPr>
          <p:cNvSpPr>
            <a:spLocks noGrp="1"/>
          </p:cNvSpPr>
          <p:nvPr>
            <p:ph type="pic" sz="quarter" idx="10"/>
          </p:nvPr>
        </p:nvSpPr>
        <p:spPr>
          <a:xfrm>
            <a:off x="3035300" y="-1"/>
            <a:ext cx="4203700" cy="6115665"/>
          </a:xfrm>
        </p:spPr>
        <p:txBody>
          <a:bodyPr/>
          <a:lstStyle/>
          <a:p>
            <a:endParaRPr kumimoji="1" lang="ko-Kore-KR" altLang="en-US"/>
          </a:p>
        </p:txBody>
      </p:sp>
    </p:spTree>
    <p:extLst>
      <p:ext uri="{BB962C8B-B14F-4D97-AF65-F5344CB8AC3E}">
        <p14:creationId xmlns:p14="http://schemas.microsoft.com/office/powerpoint/2010/main" val="393080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spTree>
      <p:nvGrpSpPr>
        <p:cNvPr id="1" name=""/>
        <p:cNvGrpSpPr/>
        <p:nvPr/>
      </p:nvGrpSpPr>
      <p:grpSpPr>
        <a:xfrm>
          <a:off x="0" y="0"/>
          <a:ext cx="0" cy="0"/>
          <a:chOff x="0" y="0"/>
          <a:chExt cx="0" cy="0"/>
        </a:xfrm>
      </p:grpSpPr>
      <p:sp>
        <p:nvSpPr>
          <p:cNvPr id="6" name="그림 개체 틀 7">
            <a:extLst>
              <a:ext uri="{FF2B5EF4-FFF2-40B4-BE49-F238E27FC236}">
                <a16:creationId xmlns:a16="http://schemas.microsoft.com/office/drawing/2014/main" id="{44B08C53-64C3-25BB-01E5-4F302EC1D617}"/>
              </a:ext>
            </a:extLst>
          </p:cNvPr>
          <p:cNvSpPr>
            <a:spLocks noGrp="1"/>
          </p:cNvSpPr>
          <p:nvPr>
            <p:ph type="pic" sz="quarter" idx="10"/>
          </p:nvPr>
        </p:nvSpPr>
        <p:spPr>
          <a:xfrm>
            <a:off x="5562600" y="603250"/>
            <a:ext cx="4292600" cy="5651500"/>
          </a:xfrm>
        </p:spPr>
        <p:txBody>
          <a:bodyPr/>
          <a:lstStyle/>
          <a:p>
            <a:endParaRPr kumimoji="1" lang="ko-Kore-KR" altLang="en-US"/>
          </a:p>
        </p:txBody>
      </p:sp>
    </p:spTree>
    <p:extLst>
      <p:ext uri="{BB962C8B-B14F-4D97-AF65-F5344CB8AC3E}">
        <p14:creationId xmlns:p14="http://schemas.microsoft.com/office/powerpoint/2010/main" val="630113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사용자 지정 레이아웃">
    <p:spTree>
      <p:nvGrpSpPr>
        <p:cNvPr id="1" name=""/>
        <p:cNvGrpSpPr/>
        <p:nvPr/>
      </p:nvGrpSpPr>
      <p:grpSpPr>
        <a:xfrm>
          <a:off x="0" y="0"/>
          <a:ext cx="0" cy="0"/>
          <a:chOff x="0" y="0"/>
          <a:chExt cx="0" cy="0"/>
        </a:xfrm>
      </p:grpSpPr>
      <p:sp>
        <p:nvSpPr>
          <p:cNvPr id="6" name="그림 개체 틀 7">
            <a:extLst>
              <a:ext uri="{FF2B5EF4-FFF2-40B4-BE49-F238E27FC236}">
                <a16:creationId xmlns:a16="http://schemas.microsoft.com/office/drawing/2014/main" id="{63A6D0F9-1994-6F98-2BBC-161F1EA90B4E}"/>
              </a:ext>
            </a:extLst>
          </p:cNvPr>
          <p:cNvSpPr>
            <a:spLocks noGrp="1"/>
          </p:cNvSpPr>
          <p:nvPr>
            <p:ph type="pic" sz="quarter" idx="10"/>
          </p:nvPr>
        </p:nvSpPr>
        <p:spPr>
          <a:xfrm>
            <a:off x="0" y="0"/>
            <a:ext cx="12192000" cy="1752600"/>
          </a:xfrm>
        </p:spPr>
        <p:txBody>
          <a:bodyPr/>
          <a:lstStyle/>
          <a:p>
            <a:endParaRPr kumimoji="1" lang="ko-Kore-KR" altLang="en-US"/>
          </a:p>
        </p:txBody>
      </p:sp>
      <p:sp>
        <p:nvSpPr>
          <p:cNvPr id="2" name="텍스트 개체 틀 2">
            <a:extLst>
              <a:ext uri="{FF2B5EF4-FFF2-40B4-BE49-F238E27FC236}">
                <a16:creationId xmlns:a16="http://schemas.microsoft.com/office/drawing/2014/main" id="{70CB0482-3A57-3D12-AD5F-4CAE9B106D35}"/>
              </a:ext>
            </a:extLst>
          </p:cNvPr>
          <p:cNvSpPr>
            <a:spLocks noGrp="1"/>
          </p:cNvSpPr>
          <p:nvPr>
            <p:ph type="body" sz="quarter" idx="13"/>
          </p:nvPr>
        </p:nvSpPr>
        <p:spPr>
          <a:xfrm>
            <a:off x="621744" y="3200399"/>
            <a:ext cx="10948511" cy="3057525"/>
          </a:xfrm>
        </p:spPr>
        <p:txBody>
          <a:bodyPr>
            <a:normAutofit/>
          </a:bodyPr>
          <a:lstStyle>
            <a:lvl1pPr marL="0" indent="0" algn="l">
              <a:lnSpc>
                <a:spcPct val="150000"/>
              </a:lnSpc>
              <a:buFontTx/>
              <a:buNone/>
              <a:defRPr sz="1400">
                <a:solidFill>
                  <a:schemeClr val="tx1"/>
                </a:solidFill>
                <a:latin typeface="+mn-lt"/>
              </a:defRPr>
            </a:lvl1pPr>
          </a:lstStyle>
          <a:p>
            <a:pPr lvl="0"/>
            <a:r>
              <a:rPr kumimoji="1" lang="ko-KR" altLang="en-US"/>
              <a:t>마스터 텍스트 스타일을 편집하려면 클릭</a:t>
            </a:r>
          </a:p>
        </p:txBody>
      </p:sp>
      <p:sp>
        <p:nvSpPr>
          <p:cNvPr id="3" name="텍스트 개체 틀 2">
            <a:extLst>
              <a:ext uri="{FF2B5EF4-FFF2-40B4-BE49-F238E27FC236}">
                <a16:creationId xmlns:a16="http://schemas.microsoft.com/office/drawing/2014/main" id="{C05A7A6B-4953-60DE-D491-0E7D4F0BA21E}"/>
              </a:ext>
            </a:extLst>
          </p:cNvPr>
          <p:cNvSpPr>
            <a:spLocks noGrp="1"/>
          </p:cNvSpPr>
          <p:nvPr>
            <p:ph type="body" sz="quarter" idx="14"/>
          </p:nvPr>
        </p:nvSpPr>
        <p:spPr>
          <a:xfrm>
            <a:off x="621745" y="2216664"/>
            <a:ext cx="10948511" cy="859911"/>
          </a:xfrm>
        </p:spPr>
        <p:txBody>
          <a:bodyPr>
            <a:noAutofit/>
          </a:bodyPr>
          <a:lstStyle>
            <a:lvl1pPr marL="0" indent="0" algn="l">
              <a:lnSpc>
                <a:spcPct val="100000"/>
              </a:lnSpc>
              <a:buFontTx/>
              <a:buNone/>
              <a:defRPr sz="4800" b="0" i="0">
                <a:solidFill>
                  <a:schemeClr val="tx2"/>
                </a:solidFill>
                <a:latin typeface="+mj-lt"/>
              </a:defRPr>
            </a:lvl1pPr>
          </a:lstStyle>
          <a:p>
            <a:pPr lvl="0"/>
            <a:r>
              <a:rPr kumimoji="1" lang="ko-KR" altLang="en-US" dirty="0"/>
              <a:t>마스터 텍스트 스타일을 편집하려면 클릭</a:t>
            </a:r>
          </a:p>
        </p:txBody>
      </p:sp>
    </p:spTree>
    <p:extLst>
      <p:ext uri="{BB962C8B-B14F-4D97-AF65-F5344CB8AC3E}">
        <p14:creationId xmlns:p14="http://schemas.microsoft.com/office/powerpoint/2010/main" val="1336343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사용자 지정 레이아웃">
    <p:spTree>
      <p:nvGrpSpPr>
        <p:cNvPr id="1" name=""/>
        <p:cNvGrpSpPr/>
        <p:nvPr/>
      </p:nvGrpSpPr>
      <p:grpSpPr>
        <a:xfrm>
          <a:off x="0" y="0"/>
          <a:ext cx="0" cy="0"/>
          <a:chOff x="0" y="0"/>
          <a:chExt cx="0" cy="0"/>
        </a:xfrm>
      </p:grpSpPr>
      <p:sp>
        <p:nvSpPr>
          <p:cNvPr id="6" name="그림 개체 틀 7">
            <a:extLst>
              <a:ext uri="{FF2B5EF4-FFF2-40B4-BE49-F238E27FC236}">
                <a16:creationId xmlns:a16="http://schemas.microsoft.com/office/drawing/2014/main" id="{D1686BF1-6462-1328-CF99-E9BE8F76678D}"/>
              </a:ext>
            </a:extLst>
          </p:cNvPr>
          <p:cNvSpPr>
            <a:spLocks noGrp="1"/>
          </p:cNvSpPr>
          <p:nvPr>
            <p:ph type="pic" sz="quarter" idx="10"/>
          </p:nvPr>
        </p:nvSpPr>
        <p:spPr>
          <a:xfrm>
            <a:off x="9474200" y="2501900"/>
            <a:ext cx="2717800" cy="4356100"/>
          </a:xfrm>
        </p:spPr>
        <p:txBody>
          <a:bodyPr/>
          <a:lstStyle/>
          <a:p>
            <a:endParaRPr kumimoji="1" lang="ko-Kore-KR" altLang="en-US"/>
          </a:p>
        </p:txBody>
      </p:sp>
      <p:sp>
        <p:nvSpPr>
          <p:cNvPr id="2" name="텍스트 개체 틀 2">
            <a:extLst>
              <a:ext uri="{FF2B5EF4-FFF2-40B4-BE49-F238E27FC236}">
                <a16:creationId xmlns:a16="http://schemas.microsoft.com/office/drawing/2014/main" id="{AC7B6F14-A55F-3632-727E-9E14F439BDAA}"/>
              </a:ext>
            </a:extLst>
          </p:cNvPr>
          <p:cNvSpPr>
            <a:spLocks noGrp="1"/>
          </p:cNvSpPr>
          <p:nvPr>
            <p:ph type="body" sz="quarter" idx="13"/>
          </p:nvPr>
        </p:nvSpPr>
        <p:spPr>
          <a:xfrm>
            <a:off x="683050" y="2679193"/>
            <a:ext cx="8038163" cy="3313464"/>
          </a:xfrm>
        </p:spPr>
        <p:txBody>
          <a:bodyPr>
            <a:normAutofit/>
          </a:bodyPr>
          <a:lstStyle>
            <a:lvl1pPr marL="0" indent="0" algn="l">
              <a:lnSpc>
                <a:spcPct val="150000"/>
              </a:lnSpc>
              <a:buFontTx/>
              <a:buNone/>
              <a:defRPr sz="1400">
                <a:solidFill>
                  <a:schemeClr val="tx1"/>
                </a:solidFill>
                <a:latin typeface="+mn-lt"/>
              </a:defRPr>
            </a:lvl1pPr>
          </a:lstStyle>
          <a:p>
            <a:pPr lvl="0"/>
            <a:r>
              <a:rPr kumimoji="1" lang="ko-KR" altLang="en-US"/>
              <a:t>마스터 텍스트 스타일을 편집하려면 클릭</a:t>
            </a:r>
          </a:p>
        </p:txBody>
      </p:sp>
      <p:sp>
        <p:nvSpPr>
          <p:cNvPr id="3" name="텍스트 개체 틀 2">
            <a:extLst>
              <a:ext uri="{FF2B5EF4-FFF2-40B4-BE49-F238E27FC236}">
                <a16:creationId xmlns:a16="http://schemas.microsoft.com/office/drawing/2014/main" id="{3103E842-C00E-637F-9DDA-86A16D94B36F}"/>
              </a:ext>
            </a:extLst>
          </p:cNvPr>
          <p:cNvSpPr>
            <a:spLocks noGrp="1"/>
          </p:cNvSpPr>
          <p:nvPr>
            <p:ph type="body" sz="quarter" idx="14"/>
          </p:nvPr>
        </p:nvSpPr>
        <p:spPr>
          <a:xfrm>
            <a:off x="683050" y="865343"/>
            <a:ext cx="8038163" cy="1715932"/>
          </a:xfrm>
        </p:spPr>
        <p:txBody>
          <a:bodyPr>
            <a:noAutofit/>
          </a:bodyPr>
          <a:lstStyle>
            <a:lvl1pPr marL="0" indent="0" algn="l">
              <a:lnSpc>
                <a:spcPct val="100000"/>
              </a:lnSpc>
              <a:buFontTx/>
              <a:buNone/>
              <a:defRPr sz="4800" b="0" i="0">
                <a:solidFill>
                  <a:schemeClr val="tx2"/>
                </a:solidFill>
                <a:latin typeface="+mj-lt"/>
              </a:defRPr>
            </a:lvl1pPr>
          </a:lstStyle>
          <a:p>
            <a:pPr lvl="0"/>
            <a:r>
              <a:rPr kumimoji="1" lang="ko-KR" altLang="en-US" dirty="0"/>
              <a:t>마스터 텍스트 스타일을 편집하려면 클릭</a:t>
            </a:r>
          </a:p>
        </p:txBody>
      </p:sp>
    </p:spTree>
    <p:extLst>
      <p:ext uri="{BB962C8B-B14F-4D97-AF65-F5344CB8AC3E}">
        <p14:creationId xmlns:p14="http://schemas.microsoft.com/office/powerpoint/2010/main" val="1332464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사용자 지정 레이아웃">
    <p:spTree>
      <p:nvGrpSpPr>
        <p:cNvPr id="1" name=""/>
        <p:cNvGrpSpPr/>
        <p:nvPr/>
      </p:nvGrpSpPr>
      <p:grpSpPr>
        <a:xfrm>
          <a:off x="0" y="0"/>
          <a:ext cx="0" cy="0"/>
          <a:chOff x="0" y="0"/>
          <a:chExt cx="0" cy="0"/>
        </a:xfrm>
      </p:grpSpPr>
      <p:sp>
        <p:nvSpPr>
          <p:cNvPr id="6" name="그림 개체 틀 7">
            <a:extLst>
              <a:ext uri="{FF2B5EF4-FFF2-40B4-BE49-F238E27FC236}">
                <a16:creationId xmlns:a16="http://schemas.microsoft.com/office/drawing/2014/main" id="{E15F1B80-237C-2020-3DE7-601D209E660D}"/>
              </a:ext>
            </a:extLst>
          </p:cNvPr>
          <p:cNvSpPr>
            <a:spLocks noGrp="1"/>
          </p:cNvSpPr>
          <p:nvPr>
            <p:ph type="pic" sz="quarter" idx="10"/>
          </p:nvPr>
        </p:nvSpPr>
        <p:spPr>
          <a:xfrm>
            <a:off x="0" y="0"/>
            <a:ext cx="12192000" cy="4661452"/>
          </a:xfrm>
        </p:spPr>
        <p:txBody>
          <a:bodyPr/>
          <a:lstStyle/>
          <a:p>
            <a:endParaRPr kumimoji="1" lang="ko-Kore-KR" altLang="en-US"/>
          </a:p>
        </p:txBody>
      </p:sp>
    </p:spTree>
    <p:extLst>
      <p:ext uri="{BB962C8B-B14F-4D97-AF65-F5344CB8AC3E}">
        <p14:creationId xmlns:p14="http://schemas.microsoft.com/office/powerpoint/2010/main" val="3600239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8351E25-F3DD-4B09-A2C9-0E3453A17B6C}"/>
              </a:ext>
            </a:extLst>
          </p:cNvPr>
          <p:cNvSpPr>
            <a:spLocks noGrp="1"/>
          </p:cNvSpPr>
          <p:nvPr>
            <p:ph type="pic" sz="quarter" idx="10"/>
          </p:nvPr>
        </p:nvSpPr>
        <p:spPr>
          <a:xfrm flipH="1">
            <a:off x="0" y="19050"/>
            <a:ext cx="12192000" cy="6858000"/>
          </a:xfrm>
          <a:prstGeom prst="rtTriangle">
            <a:avLst/>
          </a:prstGeom>
        </p:spPr>
        <p:txBody>
          <a:bodyPr/>
          <a:lstStyle/>
          <a:p>
            <a:endParaRPr lang="en-IN"/>
          </a:p>
        </p:txBody>
      </p:sp>
    </p:spTree>
    <p:extLst>
      <p:ext uri="{BB962C8B-B14F-4D97-AF65-F5344CB8AC3E}">
        <p14:creationId xmlns:p14="http://schemas.microsoft.com/office/powerpoint/2010/main" val="3942498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66B3EBE6-3D7C-5CE4-3BA6-440E8DF5DA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3FE2FEFA-6340-1CA2-AF94-9BBFB9103F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BB6DBEE7-D005-13BD-1378-7AE270E322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2CDD5B-51C1-D744-B845-3F68A69ADFE6}" type="datetimeFigureOut">
              <a:t>2/25/2023</a:t>
            </a:fld>
            <a:endParaRPr kumimoji="1" lang="ko-Kore-KR" altLang="en-US"/>
          </a:p>
        </p:txBody>
      </p:sp>
      <p:sp>
        <p:nvSpPr>
          <p:cNvPr id="5" name="바닥글 개체 틀 4">
            <a:extLst>
              <a:ext uri="{FF2B5EF4-FFF2-40B4-BE49-F238E27FC236}">
                <a16:creationId xmlns:a16="http://schemas.microsoft.com/office/drawing/2014/main" id="{9C110691-A8C0-AD04-4DF5-35958419F6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ko-Kore-KR" altLang="en-US"/>
          </a:p>
        </p:txBody>
      </p:sp>
      <p:sp>
        <p:nvSpPr>
          <p:cNvPr id="6" name="슬라이드 번호 개체 틀 5">
            <a:extLst>
              <a:ext uri="{FF2B5EF4-FFF2-40B4-BE49-F238E27FC236}">
                <a16:creationId xmlns:a16="http://schemas.microsoft.com/office/drawing/2014/main" id="{6902DE86-123C-4887-0E46-C5A3860E3C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1A198D-0E46-AA4C-AB76-756565D4C7C3}" type="slidenum">
              <a:t>‹#›</a:t>
            </a:fld>
            <a:endParaRPr kumimoji="1" lang="ko-Kore-KR" altLang="en-US"/>
          </a:p>
        </p:txBody>
      </p:sp>
    </p:spTree>
    <p:extLst>
      <p:ext uri="{BB962C8B-B14F-4D97-AF65-F5344CB8AC3E}">
        <p14:creationId xmlns:p14="http://schemas.microsoft.com/office/powerpoint/2010/main" val="23837907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s://www.pexels.com/photo/black-code-computer-technology-39934/" TargetMode="External"/><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CC4AB835-FD89-8F9E-DE96-F836B99A0BE5}"/>
              </a:ext>
            </a:extLst>
          </p:cNvPr>
          <p:cNvSpPr/>
          <p:nvPr/>
        </p:nvSpPr>
        <p:spPr>
          <a:xfrm>
            <a:off x="0" y="3979333"/>
            <a:ext cx="12192000" cy="287866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4" name="그림 개체 틀 3">
            <a:extLst>
              <a:ext uri="{FF2B5EF4-FFF2-40B4-BE49-F238E27FC236}">
                <a16:creationId xmlns:a16="http://schemas.microsoft.com/office/drawing/2014/main" id="{FD82BC86-0A34-2488-E62F-214479F547F1}"/>
              </a:ext>
            </a:extLst>
          </p:cNvPr>
          <p:cNvPicPr>
            <a:picLocks noGrp="1" noChangeAspect="1"/>
          </p:cNvPicPr>
          <p:nvPr>
            <p:ph type="pic" sz="quarter" idx="10"/>
          </p:nvPr>
        </p:nvPicPr>
        <p:blipFill>
          <a:blip r:embed="rId2"/>
          <a:srcRect t="8510" b="8510"/>
          <a:stretch>
            <a:fillRect/>
          </a:stretch>
        </p:blipFill>
        <p:spPr/>
      </p:pic>
      <p:sp>
        <p:nvSpPr>
          <p:cNvPr id="9" name="직사각형 8">
            <a:extLst>
              <a:ext uri="{FF2B5EF4-FFF2-40B4-BE49-F238E27FC236}">
                <a16:creationId xmlns:a16="http://schemas.microsoft.com/office/drawing/2014/main" id="{B4903C89-5D84-1DF5-B196-A4B944929EB1}"/>
              </a:ext>
            </a:extLst>
          </p:cNvPr>
          <p:cNvSpPr/>
          <p:nvPr/>
        </p:nvSpPr>
        <p:spPr>
          <a:xfrm>
            <a:off x="0" y="4364901"/>
            <a:ext cx="12192000" cy="1779436"/>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dirty="0"/>
          </a:p>
        </p:txBody>
      </p:sp>
      <p:sp>
        <p:nvSpPr>
          <p:cNvPr id="15" name="자유형 14">
            <a:extLst>
              <a:ext uri="{FF2B5EF4-FFF2-40B4-BE49-F238E27FC236}">
                <a16:creationId xmlns:a16="http://schemas.microsoft.com/office/drawing/2014/main" id="{7A3BF33E-98E2-0366-5D13-78F1EA38BFE8}"/>
              </a:ext>
            </a:extLst>
          </p:cNvPr>
          <p:cNvSpPr/>
          <p:nvPr/>
        </p:nvSpPr>
        <p:spPr>
          <a:xfrm rot="5400000">
            <a:off x="9148599" y="3999576"/>
            <a:ext cx="632216" cy="2781312"/>
          </a:xfrm>
          <a:custGeom>
            <a:avLst/>
            <a:gdLst>
              <a:gd name="connsiteX0" fmla="*/ 0 w 632216"/>
              <a:gd name="connsiteY0" fmla="*/ 2465204 h 2781312"/>
              <a:gd name="connsiteX1" fmla="*/ 147 w 632216"/>
              <a:gd name="connsiteY1" fmla="*/ 2463741 h 2781312"/>
              <a:gd name="connsiteX2" fmla="*/ 0 w 632216"/>
              <a:gd name="connsiteY2" fmla="*/ 2463741 h 2781312"/>
              <a:gd name="connsiteX3" fmla="*/ 0 w 632216"/>
              <a:gd name="connsiteY3" fmla="*/ 1538100 h 2781312"/>
              <a:gd name="connsiteX4" fmla="*/ 0 w 632216"/>
              <a:gd name="connsiteY4" fmla="*/ 1536637 h 2781312"/>
              <a:gd name="connsiteX5" fmla="*/ 0 w 632216"/>
              <a:gd name="connsiteY5" fmla="*/ 1243213 h 2781312"/>
              <a:gd name="connsiteX6" fmla="*/ 0 w 632216"/>
              <a:gd name="connsiteY6" fmla="*/ 316108 h 2781312"/>
              <a:gd name="connsiteX7" fmla="*/ 316108 w 632216"/>
              <a:gd name="connsiteY7" fmla="*/ 0 h 2781312"/>
              <a:gd name="connsiteX8" fmla="*/ 632216 w 632216"/>
              <a:gd name="connsiteY8" fmla="*/ 316108 h 2781312"/>
              <a:gd name="connsiteX9" fmla="*/ 632215 w 632216"/>
              <a:gd name="connsiteY9" fmla="*/ 316116 h 2781312"/>
              <a:gd name="connsiteX10" fmla="*/ 632215 w 632216"/>
              <a:gd name="connsiteY10" fmla="*/ 1243205 h 2781312"/>
              <a:gd name="connsiteX11" fmla="*/ 632216 w 632216"/>
              <a:gd name="connsiteY11" fmla="*/ 1243213 h 2781312"/>
              <a:gd name="connsiteX12" fmla="*/ 632215 w 632216"/>
              <a:gd name="connsiteY12" fmla="*/ 1243220 h 2781312"/>
              <a:gd name="connsiteX13" fmla="*/ 632215 w 632216"/>
              <a:gd name="connsiteY13" fmla="*/ 1536637 h 2781312"/>
              <a:gd name="connsiteX14" fmla="*/ 632215 w 632216"/>
              <a:gd name="connsiteY14" fmla="*/ 1538093 h 2781312"/>
              <a:gd name="connsiteX15" fmla="*/ 632216 w 632216"/>
              <a:gd name="connsiteY15" fmla="*/ 1538100 h 2781312"/>
              <a:gd name="connsiteX16" fmla="*/ 632215 w 632216"/>
              <a:gd name="connsiteY16" fmla="*/ 1538108 h 2781312"/>
              <a:gd name="connsiteX17" fmla="*/ 632215 w 632216"/>
              <a:gd name="connsiteY17" fmla="*/ 2463741 h 2781312"/>
              <a:gd name="connsiteX18" fmla="*/ 632069 w 632216"/>
              <a:gd name="connsiteY18" fmla="*/ 2463741 h 2781312"/>
              <a:gd name="connsiteX19" fmla="*/ 632216 w 632216"/>
              <a:gd name="connsiteY19" fmla="*/ 2465204 h 2781312"/>
              <a:gd name="connsiteX20" fmla="*/ 316108 w 632216"/>
              <a:gd name="connsiteY20" fmla="*/ 2781312 h 2781312"/>
              <a:gd name="connsiteX21" fmla="*/ 0 w 632216"/>
              <a:gd name="connsiteY21" fmla="*/ 2465204 h 27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32216" h="2781312">
                <a:moveTo>
                  <a:pt x="0" y="2465204"/>
                </a:moveTo>
                <a:lnTo>
                  <a:pt x="147" y="2463741"/>
                </a:lnTo>
                <a:lnTo>
                  <a:pt x="0" y="2463741"/>
                </a:lnTo>
                <a:lnTo>
                  <a:pt x="0" y="1538100"/>
                </a:lnTo>
                <a:lnTo>
                  <a:pt x="0" y="1536637"/>
                </a:lnTo>
                <a:lnTo>
                  <a:pt x="0" y="1243213"/>
                </a:lnTo>
                <a:lnTo>
                  <a:pt x="0" y="316108"/>
                </a:lnTo>
                <a:cubicBezTo>
                  <a:pt x="0" y="141526"/>
                  <a:pt x="141526" y="0"/>
                  <a:pt x="316108" y="0"/>
                </a:cubicBezTo>
                <a:cubicBezTo>
                  <a:pt x="490690" y="0"/>
                  <a:pt x="632216" y="141526"/>
                  <a:pt x="632216" y="316108"/>
                </a:cubicBezTo>
                <a:lnTo>
                  <a:pt x="632215" y="316116"/>
                </a:lnTo>
                <a:lnTo>
                  <a:pt x="632215" y="1243205"/>
                </a:lnTo>
                <a:lnTo>
                  <a:pt x="632216" y="1243213"/>
                </a:lnTo>
                <a:lnTo>
                  <a:pt x="632215" y="1243220"/>
                </a:lnTo>
                <a:lnTo>
                  <a:pt x="632215" y="1536637"/>
                </a:lnTo>
                <a:lnTo>
                  <a:pt x="632215" y="1538093"/>
                </a:lnTo>
                <a:lnTo>
                  <a:pt x="632216" y="1538100"/>
                </a:lnTo>
                <a:lnTo>
                  <a:pt x="632215" y="1538108"/>
                </a:lnTo>
                <a:lnTo>
                  <a:pt x="632215" y="2463741"/>
                </a:lnTo>
                <a:lnTo>
                  <a:pt x="632069" y="2463741"/>
                </a:lnTo>
                <a:lnTo>
                  <a:pt x="632216" y="2465204"/>
                </a:lnTo>
                <a:cubicBezTo>
                  <a:pt x="632216" y="2639786"/>
                  <a:pt x="490690" y="2781312"/>
                  <a:pt x="316108" y="2781312"/>
                </a:cubicBezTo>
                <a:cubicBezTo>
                  <a:pt x="141526" y="2781312"/>
                  <a:pt x="0" y="2639786"/>
                  <a:pt x="0" y="246520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cxnSp>
        <p:nvCxnSpPr>
          <p:cNvPr id="11" name="직선 연결선[R] 10">
            <a:extLst>
              <a:ext uri="{FF2B5EF4-FFF2-40B4-BE49-F238E27FC236}">
                <a16:creationId xmlns:a16="http://schemas.microsoft.com/office/drawing/2014/main" id="{46660EB4-64EB-1F8F-D4E2-75393B297EAE}"/>
              </a:ext>
            </a:extLst>
          </p:cNvPr>
          <p:cNvCxnSpPr/>
          <p:nvPr/>
        </p:nvCxnSpPr>
        <p:spPr>
          <a:xfrm>
            <a:off x="0" y="4572000"/>
            <a:ext cx="12191999"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F9F9B8C-4510-2EF9-68A7-7EF2BCF5C13D}"/>
              </a:ext>
            </a:extLst>
          </p:cNvPr>
          <p:cNvSpPr txBox="1"/>
          <p:nvPr/>
        </p:nvSpPr>
        <p:spPr>
          <a:xfrm>
            <a:off x="567860" y="4805368"/>
            <a:ext cx="11621728" cy="923330"/>
          </a:xfrm>
          <a:prstGeom prst="rect">
            <a:avLst/>
          </a:prstGeom>
          <a:noFill/>
        </p:spPr>
        <p:txBody>
          <a:bodyPr wrap="square" rtlCol="0">
            <a:spAutoFit/>
          </a:bodyPr>
          <a:lstStyle/>
          <a:p>
            <a:r>
              <a:rPr lang="en-US" altLang="en-US" sz="5400" dirty="0">
                <a:solidFill>
                  <a:schemeClr val="bg1">
                    <a:lumMod val="95000"/>
                  </a:schemeClr>
                </a:solidFill>
                <a:effectLst>
                  <a:outerShdw blurRad="38100" dist="38100" dir="2700000" algn="tl">
                    <a:srgbClr val="000000">
                      <a:alpha val="43137"/>
                    </a:srgbClr>
                  </a:outerShdw>
                </a:effectLst>
                <a:latin typeface="+mj-lt"/>
              </a:rPr>
              <a:t>Point of Sale (POS) </a:t>
            </a:r>
            <a:endParaRPr kumimoji="1" lang="ko-Kore-KR" altLang="en-US" sz="3200" dirty="0">
              <a:solidFill>
                <a:schemeClr val="bg1">
                  <a:lumMod val="95000"/>
                </a:schemeClr>
              </a:solidFill>
              <a:latin typeface="+mj-lt"/>
              <a:ea typeface="NEXON Lv2 Gothic Bold" pitchFamily="2" charset="-127"/>
            </a:endParaRPr>
          </a:p>
        </p:txBody>
      </p:sp>
      <p:grpSp>
        <p:nvGrpSpPr>
          <p:cNvPr id="41" name="그룹 40">
            <a:extLst>
              <a:ext uri="{FF2B5EF4-FFF2-40B4-BE49-F238E27FC236}">
                <a16:creationId xmlns:a16="http://schemas.microsoft.com/office/drawing/2014/main" id="{0FE3DA74-5276-FBFE-0125-15C9B0BCA545}"/>
              </a:ext>
            </a:extLst>
          </p:cNvPr>
          <p:cNvGrpSpPr/>
          <p:nvPr/>
        </p:nvGrpSpPr>
        <p:grpSpPr>
          <a:xfrm>
            <a:off x="9814054" y="3638550"/>
            <a:ext cx="1856079" cy="1857196"/>
            <a:chOff x="10454594" y="3233348"/>
            <a:chExt cx="1010861" cy="1011469"/>
          </a:xfrm>
        </p:grpSpPr>
        <p:sp>
          <p:nvSpPr>
            <p:cNvPr id="42" name="Freeform 15">
              <a:extLst>
                <a:ext uri="{FF2B5EF4-FFF2-40B4-BE49-F238E27FC236}">
                  <a16:creationId xmlns:a16="http://schemas.microsoft.com/office/drawing/2014/main" id="{2E86F8DC-7597-5951-5CCF-BE04F1449B1F}"/>
                </a:ext>
              </a:extLst>
            </p:cNvPr>
            <p:cNvSpPr>
              <a:spLocks/>
            </p:cNvSpPr>
            <p:nvPr/>
          </p:nvSpPr>
          <p:spPr bwMode="auto">
            <a:xfrm rot="16200000">
              <a:off x="10960024" y="3233653"/>
              <a:ext cx="505735" cy="505126"/>
            </a:xfrm>
            <a:custGeom>
              <a:avLst/>
              <a:gdLst>
                <a:gd name="T0" fmla="*/ 0 w 2680"/>
                <a:gd name="T1" fmla="*/ 2089 h 2680"/>
                <a:gd name="T2" fmla="*/ 0 w 2680"/>
                <a:gd name="T3" fmla="*/ 2680 h 2680"/>
                <a:gd name="T4" fmla="*/ 2680 w 2680"/>
                <a:gd name="T5" fmla="*/ 0 h 2680"/>
                <a:gd name="T6" fmla="*/ 2089 w 2680"/>
                <a:gd name="T7" fmla="*/ 0 h 2680"/>
                <a:gd name="T8" fmla="*/ 0 w 2680"/>
                <a:gd name="T9" fmla="*/ 2089 h 2680"/>
              </a:gdLst>
              <a:ahLst/>
              <a:cxnLst>
                <a:cxn ang="0">
                  <a:pos x="T0" y="T1"/>
                </a:cxn>
                <a:cxn ang="0">
                  <a:pos x="T2" y="T3"/>
                </a:cxn>
                <a:cxn ang="0">
                  <a:pos x="T4" y="T5"/>
                </a:cxn>
                <a:cxn ang="0">
                  <a:pos x="T6" y="T7"/>
                </a:cxn>
                <a:cxn ang="0">
                  <a:pos x="T8" y="T9"/>
                </a:cxn>
              </a:cxnLst>
              <a:rect l="0" t="0" r="r" b="b"/>
              <a:pathLst>
                <a:path w="2680" h="2680">
                  <a:moveTo>
                    <a:pt x="0" y="2089"/>
                  </a:moveTo>
                  <a:lnTo>
                    <a:pt x="0" y="2680"/>
                  </a:lnTo>
                  <a:cubicBezTo>
                    <a:pt x="1480" y="2680"/>
                    <a:pt x="2680" y="1480"/>
                    <a:pt x="2680" y="0"/>
                  </a:cubicBezTo>
                  <a:lnTo>
                    <a:pt x="2089" y="0"/>
                  </a:lnTo>
                  <a:cubicBezTo>
                    <a:pt x="2089" y="1154"/>
                    <a:pt x="1154" y="2089"/>
                    <a:pt x="0" y="208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3" name="Freeform 16">
              <a:extLst>
                <a:ext uri="{FF2B5EF4-FFF2-40B4-BE49-F238E27FC236}">
                  <a16:creationId xmlns:a16="http://schemas.microsoft.com/office/drawing/2014/main" id="{1BDDCDED-949F-3165-CAED-568562191FEC}"/>
                </a:ext>
              </a:extLst>
            </p:cNvPr>
            <p:cNvSpPr>
              <a:spLocks/>
            </p:cNvSpPr>
            <p:nvPr/>
          </p:nvSpPr>
          <p:spPr bwMode="auto">
            <a:xfrm rot="16200000">
              <a:off x="10960024" y="3739387"/>
              <a:ext cx="505735" cy="505126"/>
            </a:xfrm>
            <a:custGeom>
              <a:avLst/>
              <a:gdLst>
                <a:gd name="T0" fmla="*/ 2681 w 2681"/>
                <a:gd name="T1" fmla="*/ 2680 h 2680"/>
                <a:gd name="T2" fmla="*/ 2681 w 2681"/>
                <a:gd name="T3" fmla="*/ 2089 h 2680"/>
                <a:gd name="T4" fmla="*/ 591 w 2681"/>
                <a:gd name="T5" fmla="*/ 0 h 2680"/>
                <a:gd name="T6" fmla="*/ 0 w 2681"/>
                <a:gd name="T7" fmla="*/ 0 h 2680"/>
                <a:gd name="T8" fmla="*/ 2681 w 2681"/>
                <a:gd name="T9" fmla="*/ 2680 h 2680"/>
              </a:gdLst>
              <a:ahLst/>
              <a:cxnLst>
                <a:cxn ang="0">
                  <a:pos x="T0" y="T1"/>
                </a:cxn>
                <a:cxn ang="0">
                  <a:pos x="T2" y="T3"/>
                </a:cxn>
                <a:cxn ang="0">
                  <a:pos x="T4" y="T5"/>
                </a:cxn>
                <a:cxn ang="0">
                  <a:pos x="T6" y="T7"/>
                </a:cxn>
                <a:cxn ang="0">
                  <a:pos x="T8" y="T9"/>
                </a:cxn>
              </a:cxnLst>
              <a:rect l="0" t="0" r="r" b="b"/>
              <a:pathLst>
                <a:path w="2681" h="2680">
                  <a:moveTo>
                    <a:pt x="2681" y="2680"/>
                  </a:moveTo>
                  <a:lnTo>
                    <a:pt x="2681" y="2089"/>
                  </a:lnTo>
                  <a:cubicBezTo>
                    <a:pt x="1527" y="2089"/>
                    <a:pt x="591" y="1154"/>
                    <a:pt x="591" y="0"/>
                  </a:cubicBezTo>
                  <a:lnTo>
                    <a:pt x="0" y="0"/>
                  </a:lnTo>
                  <a:cubicBezTo>
                    <a:pt x="0" y="1480"/>
                    <a:pt x="1200" y="2680"/>
                    <a:pt x="2681" y="26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4" name="Freeform 20">
              <a:extLst>
                <a:ext uri="{FF2B5EF4-FFF2-40B4-BE49-F238E27FC236}">
                  <a16:creationId xmlns:a16="http://schemas.microsoft.com/office/drawing/2014/main" id="{E4954A68-F806-846A-E403-946A51A4A328}"/>
                </a:ext>
              </a:extLst>
            </p:cNvPr>
            <p:cNvSpPr>
              <a:spLocks/>
            </p:cNvSpPr>
            <p:nvPr/>
          </p:nvSpPr>
          <p:spPr bwMode="auto">
            <a:xfrm rot="16200000">
              <a:off x="10454594" y="3233348"/>
              <a:ext cx="505735" cy="505735"/>
            </a:xfrm>
            <a:custGeom>
              <a:avLst/>
              <a:gdLst>
                <a:gd name="T0" fmla="*/ 0 w 2680"/>
                <a:gd name="T1" fmla="*/ 0 h 2681"/>
                <a:gd name="T2" fmla="*/ 0 w 2680"/>
                <a:gd name="T3" fmla="*/ 592 h 2681"/>
                <a:gd name="T4" fmla="*/ 2089 w 2680"/>
                <a:gd name="T5" fmla="*/ 2681 h 2681"/>
                <a:gd name="T6" fmla="*/ 2680 w 2680"/>
                <a:gd name="T7" fmla="*/ 2681 h 2681"/>
                <a:gd name="T8" fmla="*/ 0 w 2680"/>
                <a:gd name="T9" fmla="*/ 0 h 2681"/>
              </a:gdLst>
              <a:ahLst/>
              <a:cxnLst>
                <a:cxn ang="0">
                  <a:pos x="T0" y="T1"/>
                </a:cxn>
                <a:cxn ang="0">
                  <a:pos x="T2" y="T3"/>
                </a:cxn>
                <a:cxn ang="0">
                  <a:pos x="T4" y="T5"/>
                </a:cxn>
                <a:cxn ang="0">
                  <a:pos x="T6" y="T7"/>
                </a:cxn>
                <a:cxn ang="0">
                  <a:pos x="T8" y="T9"/>
                </a:cxn>
              </a:cxnLst>
              <a:rect l="0" t="0" r="r" b="b"/>
              <a:pathLst>
                <a:path w="2680" h="2681">
                  <a:moveTo>
                    <a:pt x="0" y="0"/>
                  </a:moveTo>
                  <a:lnTo>
                    <a:pt x="0" y="592"/>
                  </a:lnTo>
                  <a:cubicBezTo>
                    <a:pt x="1154" y="592"/>
                    <a:pt x="2089" y="1527"/>
                    <a:pt x="2089" y="2681"/>
                  </a:cubicBezTo>
                  <a:lnTo>
                    <a:pt x="2680" y="2681"/>
                  </a:lnTo>
                  <a:cubicBezTo>
                    <a:pt x="2680" y="1200"/>
                    <a:pt x="1480" y="0"/>
                    <a:pt x="0" y="0"/>
                  </a:cubicBezTo>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sp>
        <p:nvSpPr>
          <p:cNvPr id="16" name="TextBox 15">
            <a:extLst>
              <a:ext uri="{FF2B5EF4-FFF2-40B4-BE49-F238E27FC236}">
                <a16:creationId xmlns:a16="http://schemas.microsoft.com/office/drawing/2014/main" id="{7A712132-18E0-F107-629B-FD0FFBC6C211}"/>
              </a:ext>
            </a:extLst>
          </p:cNvPr>
          <p:cNvSpPr txBox="1"/>
          <p:nvPr/>
        </p:nvSpPr>
        <p:spPr>
          <a:xfrm>
            <a:off x="8343645" y="5112486"/>
            <a:ext cx="2176768" cy="523220"/>
          </a:xfrm>
          <a:prstGeom prst="rect">
            <a:avLst/>
          </a:prstGeom>
          <a:noFill/>
        </p:spPr>
        <p:txBody>
          <a:bodyPr wrap="square" rtlCol="0">
            <a:spAutoFit/>
          </a:bodyPr>
          <a:lstStyle/>
          <a:p>
            <a:pPr algn="dist"/>
            <a:r>
              <a:rPr kumimoji="1" lang="en-US" altLang="ko-Kore-KR" sz="2800" b="1" dirty="0">
                <a:solidFill>
                  <a:schemeClr val="bg1"/>
                </a:solidFill>
                <a:latin typeface="+mj-lt"/>
                <a:ea typeface="NEXON Lv2 Gothic Bold" pitchFamily="2" charset="-127"/>
              </a:rPr>
              <a:t>JAVA</a:t>
            </a:r>
            <a:endParaRPr kumimoji="1" lang="ko-Kore-KR" altLang="en-US" sz="2800" b="1" dirty="0">
              <a:solidFill>
                <a:schemeClr val="bg1"/>
              </a:solidFill>
              <a:latin typeface="+mj-lt"/>
              <a:ea typeface="NEXON Lv2 Gothic Bold" pitchFamily="2" charset="-127"/>
            </a:endParaRPr>
          </a:p>
        </p:txBody>
      </p:sp>
      <p:sp>
        <p:nvSpPr>
          <p:cNvPr id="2" name="TextBox 1">
            <a:extLst>
              <a:ext uri="{FF2B5EF4-FFF2-40B4-BE49-F238E27FC236}">
                <a16:creationId xmlns:a16="http://schemas.microsoft.com/office/drawing/2014/main" id="{A09F8395-3903-DA8A-6539-73F0FB053547}"/>
              </a:ext>
            </a:extLst>
          </p:cNvPr>
          <p:cNvSpPr txBox="1"/>
          <p:nvPr/>
        </p:nvSpPr>
        <p:spPr>
          <a:xfrm>
            <a:off x="7123792" y="6346583"/>
            <a:ext cx="5380523" cy="369332"/>
          </a:xfrm>
          <a:prstGeom prst="rect">
            <a:avLst/>
          </a:prstGeom>
          <a:noFill/>
        </p:spPr>
        <p:txBody>
          <a:bodyPr wrap="square" rtlCol="0">
            <a:spAutoFit/>
          </a:bodyPr>
          <a:lstStyle/>
          <a:p>
            <a:r>
              <a:rPr lang="en-IN" b="1" dirty="0">
                <a:solidFill>
                  <a:schemeClr val="bg1">
                    <a:lumMod val="75000"/>
                  </a:schemeClr>
                </a:solidFill>
              </a:rPr>
              <a:t>Project Co-Ordinator :- </a:t>
            </a:r>
            <a:r>
              <a:rPr lang="en-IN" b="1" i="0" dirty="0">
                <a:solidFill>
                  <a:schemeClr val="bg1">
                    <a:lumMod val="75000"/>
                  </a:schemeClr>
                </a:solidFill>
                <a:effectLst/>
                <a:latin typeface="Google Sans"/>
              </a:rPr>
              <a:t>Junie Denny Solomon</a:t>
            </a:r>
            <a:endParaRPr lang="en-IN" b="1" dirty="0">
              <a:solidFill>
                <a:schemeClr val="bg1">
                  <a:lumMod val="75000"/>
                </a:schemeClr>
              </a:solidFill>
            </a:endParaRPr>
          </a:p>
        </p:txBody>
      </p:sp>
      <p:sp>
        <p:nvSpPr>
          <p:cNvPr id="3" name="TextBox 2">
            <a:extLst>
              <a:ext uri="{FF2B5EF4-FFF2-40B4-BE49-F238E27FC236}">
                <a16:creationId xmlns:a16="http://schemas.microsoft.com/office/drawing/2014/main" id="{3BD13493-5453-622C-47D8-76FE229B6D8B}"/>
              </a:ext>
            </a:extLst>
          </p:cNvPr>
          <p:cNvSpPr txBox="1"/>
          <p:nvPr/>
        </p:nvSpPr>
        <p:spPr>
          <a:xfrm>
            <a:off x="2260392" y="5647126"/>
            <a:ext cx="3091315" cy="369332"/>
          </a:xfrm>
          <a:prstGeom prst="rect">
            <a:avLst/>
          </a:prstGeom>
          <a:noFill/>
        </p:spPr>
        <p:txBody>
          <a:bodyPr wrap="square" rtlCol="0">
            <a:spAutoFit/>
          </a:bodyPr>
          <a:lstStyle/>
          <a:p>
            <a:r>
              <a:rPr lang="en-IN" dirty="0">
                <a:solidFill>
                  <a:schemeClr val="bg1">
                    <a:lumMod val="65000"/>
                  </a:schemeClr>
                </a:solidFill>
                <a:effectLst>
                  <a:outerShdw blurRad="38100" dist="38100" dir="2700000" algn="tl">
                    <a:srgbClr val="000000">
                      <a:alpha val="43137"/>
                    </a:srgbClr>
                  </a:outerShdw>
                </a:effectLst>
              </a:rPr>
              <a:t>Made by Ajinkya Satkar</a:t>
            </a:r>
          </a:p>
        </p:txBody>
      </p:sp>
    </p:spTree>
    <p:extLst>
      <p:ext uri="{BB962C8B-B14F-4D97-AF65-F5344CB8AC3E}">
        <p14:creationId xmlns:p14="http://schemas.microsoft.com/office/powerpoint/2010/main" val="188703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개체 틀 7">
            <a:extLst>
              <a:ext uri="{FF2B5EF4-FFF2-40B4-BE49-F238E27FC236}">
                <a16:creationId xmlns:a16="http://schemas.microsoft.com/office/drawing/2014/main" id="{7CB64019-EFD1-5FD5-CEA9-5AEDD8E02EEF}"/>
              </a:ext>
            </a:extLst>
          </p:cNvPr>
          <p:cNvPicPr>
            <a:picLocks noGrp="1" noChangeAspect="1"/>
          </p:cNvPicPr>
          <p:nvPr>
            <p:ph type="pic" sz="quarter" idx="10"/>
          </p:nvPr>
        </p:nvPicPr>
        <p:blipFill>
          <a:blip r:embed="rId2"/>
          <a:srcRect t="36913" b="36913"/>
          <a:stretch>
            <a:fillRect/>
          </a:stretch>
        </p:blipFill>
        <p:spPr>
          <a:xfrm>
            <a:off x="-4" y="-14873"/>
            <a:ext cx="12192000" cy="2556933"/>
          </a:xfrm>
        </p:spPr>
      </p:pic>
      <p:sp>
        <p:nvSpPr>
          <p:cNvPr id="7" name="텍스트 개체 틀 6">
            <a:extLst>
              <a:ext uri="{FF2B5EF4-FFF2-40B4-BE49-F238E27FC236}">
                <a16:creationId xmlns:a16="http://schemas.microsoft.com/office/drawing/2014/main" id="{6A850B12-8B47-3E72-FF20-0A219A711891}"/>
              </a:ext>
            </a:extLst>
          </p:cNvPr>
          <p:cNvSpPr>
            <a:spLocks noGrp="1"/>
          </p:cNvSpPr>
          <p:nvPr>
            <p:ph type="body" sz="quarter" idx="13"/>
          </p:nvPr>
        </p:nvSpPr>
        <p:spPr>
          <a:xfrm>
            <a:off x="438864" y="3488267"/>
            <a:ext cx="10948511" cy="1759005"/>
          </a:xfrm>
        </p:spPr>
        <p:txBody>
          <a:bodyPr>
            <a:normAutofit/>
          </a:bodyPr>
          <a:lstStyle/>
          <a:p>
            <a:pPr marL="457200" indent="-457200" eaLnBrk="1" fontAlgn="auto" hangingPunct="1">
              <a:spcAft>
                <a:spcPts val="0"/>
              </a:spcAft>
              <a:buFont typeface="+mj-lt"/>
              <a:buAutoNum type="arabicPeriod"/>
              <a:defRPr/>
            </a:pPr>
            <a:r>
              <a:rPr lang="en-US" altLang="ko-KR" sz="1500" dirty="0">
                <a:ea typeface="굴림" panose="020B0503020000020004" pitchFamily="34" charset="-127"/>
              </a:rPr>
              <a:t>An optional feature</a:t>
            </a:r>
          </a:p>
          <a:p>
            <a:pPr marL="457200" indent="-457200" eaLnBrk="1" fontAlgn="auto" hangingPunct="1">
              <a:spcAft>
                <a:spcPts val="0"/>
              </a:spcAft>
              <a:buFont typeface="+mj-lt"/>
              <a:buAutoNum type="arabicPeriod"/>
              <a:defRPr/>
            </a:pPr>
            <a:r>
              <a:rPr lang="en-US" altLang="ko-KR" sz="1500" dirty="0">
                <a:ea typeface="굴림" panose="020B0503020000020004" pitchFamily="34" charset="-127"/>
              </a:rPr>
              <a:t>Only used to display orders</a:t>
            </a:r>
            <a:endParaRPr lang="en-US" altLang="en-US" sz="1500" dirty="0"/>
          </a:p>
        </p:txBody>
      </p:sp>
      <p:sp>
        <p:nvSpPr>
          <p:cNvPr id="9" name="텍스트 개체 틀 8">
            <a:extLst>
              <a:ext uri="{FF2B5EF4-FFF2-40B4-BE49-F238E27FC236}">
                <a16:creationId xmlns:a16="http://schemas.microsoft.com/office/drawing/2014/main" id="{0188213C-A761-425D-5F00-DDD0528749B2}"/>
              </a:ext>
            </a:extLst>
          </p:cNvPr>
          <p:cNvSpPr>
            <a:spLocks noGrp="1"/>
          </p:cNvSpPr>
          <p:nvPr>
            <p:ph type="body" sz="quarter" idx="14"/>
          </p:nvPr>
        </p:nvSpPr>
        <p:spPr>
          <a:xfrm>
            <a:off x="511787" y="1251044"/>
            <a:ext cx="10948511" cy="883608"/>
          </a:xfrm>
        </p:spPr>
        <p:txBody>
          <a:bodyPr/>
          <a:lstStyle/>
          <a:p>
            <a:r>
              <a:rPr lang="en-US" altLang="en-US" sz="6000" dirty="0">
                <a:solidFill>
                  <a:schemeClr val="bg1">
                    <a:lumMod val="75000"/>
                  </a:schemeClr>
                </a:solidFill>
              </a:rPr>
              <a:t>Kitchen Display</a:t>
            </a:r>
            <a:endParaRPr kumimoji="1" lang="ko-Kore-KR" altLang="en-US" sz="6000" dirty="0">
              <a:solidFill>
                <a:schemeClr val="bg1">
                  <a:lumMod val="75000"/>
                </a:schemeClr>
              </a:solidFill>
            </a:endParaRPr>
          </a:p>
        </p:txBody>
      </p:sp>
      <p:grpSp>
        <p:nvGrpSpPr>
          <p:cNvPr id="2" name="그룹 1">
            <a:extLst>
              <a:ext uri="{FF2B5EF4-FFF2-40B4-BE49-F238E27FC236}">
                <a16:creationId xmlns:a16="http://schemas.microsoft.com/office/drawing/2014/main" id="{D6E9DE64-0AE6-0430-4912-7543B3072DA3}"/>
              </a:ext>
            </a:extLst>
          </p:cNvPr>
          <p:cNvGrpSpPr/>
          <p:nvPr/>
        </p:nvGrpSpPr>
        <p:grpSpPr>
          <a:xfrm>
            <a:off x="0" y="682276"/>
            <a:ext cx="5986043" cy="388047"/>
            <a:chOff x="8019974" y="1715763"/>
            <a:chExt cx="2820806" cy="320306"/>
          </a:xfrm>
        </p:grpSpPr>
        <p:sp>
          <p:nvSpPr>
            <p:cNvPr id="3" name="Rectangle 309">
              <a:extLst>
                <a:ext uri="{FF2B5EF4-FFF2-40B4-BE49-F238E27FC236}">
                  <a16:creationId xmlns:a16="http://schemas.microsoft.com/office/drawing/2014/main" id="{945999CD-3513-1A32-B4C2-516A20F80277}"/>
                </a:ext>
              </a:extLst>
            </p:cNvPr>
            <p:cNvSpPr>
              <a:spLocks noChangeArrowheads="1"/>
            </p:cNvSpPr>
            <p:nvPr/>
          </p:nvSpPr>
          <p:spPr bwMode="auto">
            <a:xfrm>
              <a:off x="8019974" y="1715763"/>
              <a:ext cx="2389881" cy="85567"/>
            </a:xfrm>
            <a:prstGeom prst="rect">
              <a:avLst/>
            </a:pr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 name="Rectangle 310">
              <a:extLst>
                <a:ext uri="{FF2B5EF4-FFF2-40B4-BE49-F238E27FC236}">
                  <a16:creationId xmlns:a16="http://schemas.microsoft.com/office/drawing/2014/main" id="{89EE5F62-4D65-7997-ABD3-36DC424FBBEB}"/>
                </a:ext>
              </a:extLst>
            </p:cNvPr>
            <p:cNvSpPr>
              <a:spLocks noChangeArrowheads="1"/>
            </p:cNvSpPr>
            <p:nvPr/>
          </p:nvSpPr>
          <p:spPr bwMode="auto">
            <a:xfrm>
              <a:off x="9326374" y="1950502"/>
              <a:ext cx="1514406" cy="85567"/>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cxnSp>
        <p:nvCxnSpPr>
          <p:cNvPr id="5" name="직선 연결선[R] 4">
            <a:extLst>
              <a:ext uri="{FF2B5EF4-FFF2-40B4-BE49-F238E27FC236}">
                <a16:creationId xmlns:a16="http://schemas.microsoft.com/office/drawing/2014/main" id="{9B4FCBFF-C3A9-EFAA-DD04-5EF062854338}"/>
              </a:ext>
            </a:extLst>
          </p:cNvPr>
          <p:cNvCxnSpPr>
            <a:cxnSpLocks/>
          </p:cNvCxnSpPr>
          <p:nvPr/>
        </p:nvCxnSpPr>
        <p:spPr>
          <a:xfrm>
            <a:off x="-2" y="2556932"/>
            <a:ext cx="12191999"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974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AC31E378-29C1-00A3-605D-B4EEEA26AA8D}"/>
              </a:ext>
            </a:extLst>
          </p:cNvPr>
          <p:cNvSpPr/>
          <p:nvPr/>
        </p:nvSpPr>
        <p:spPr>
          <a:xfrm>
            <a:off x="9474198" y="-2"/>
            <a:ext cx="2717801"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4" name="그림 개체 틀 3">
            <a:extLst>
              <a:ext uri="{FF2B5EF4-FFF2-40B4-BE49-F238E27FC236}">
                <a16:creationId xmlns:a16="http://schemas.microsoft.com/office/drawing/2014/main" id="{0C1C0BCE-BCF1-7280-16BA-A0351366AF17}"/>
              </a:ext>
            </a:extLst>
          </p:cNvPr>
          <p:cNvPicPr>
            <a:picLocks noGrp="1" noChangeAspect="1"/>
          </p:cNvPicPr>
          <p:nvPr>
            <p:ph type="pic" sz="quarter" idx="10"/>
          </p:nvPr>
        </p:nvPicPr>
        <p:blipFill>
          <a:blip r:embed="rId2"/>
          <a:srcRect l="3256" r="3256"/>
          <a:stretch>
            <a:fillRect/>
          </a:stretch>
        </p:blipFill>
        <p:spPr/>
      </p:pic>
      <p:sp>
        <p:nvSpPr>
          <p:cNvPr id="11" name="텍스트 개체 틀 10">
            <a:extLst>
              <a:ext uri="{FF2B5EF4-FFF2-40B4-BE49-F238E27FC236}">
                <a16:creationId xmlns:a16="http://schemas.microsoft.com/office/drawing/2014/main" id="{BEEFAD88-D208-F281-C9A7-DF7FFCDBFF83}"/>
              </a:ext>
            </a:extLst>
          </p:cNvPr>
          <p:cNvSpPr>
            <a:spLocks noGrp="1"/>
          </p:cNvSpPr>
          <p:nvPr>
            <p:ph type="body" sz="quarter" idx="13"/>
          </p:nvPr>
        </p:nvSpPr>
        <p:spPr>
          <a:xfrm>
            <a:off x="625299" y="2053551"/>
            <a:ext cx="8038163" cy="3313464"/>
          </a:xfrm>
        </p:spPr>
        <p:txBody>
          <a:bodyPr>
            <a:normAutofit/>
          </a:bodyPr>
          <a:lstStyle/>
          <a:p>
            <a:pPr marL="285750" indent="-285750" eaLnBrk="1" fontAlgn="auto" hangingPunct="1">
              <a:spcAft>
                <a:spcPts val="0"/>
              </a:spcAft>
              <a:buFont typeface="Wingdings" panose="05000000000000000000" pitchFamily="2" charset="2"/>
              <a:buChar char="v"/>
              <a:defRPr/>
            </a:pPr>
            <a:r>
              <a:rPr lang="en-US" altLang="en-US" sz="1500" dirty="0"/>
              <a:t>Which language will be used for development?</a:t>
            </a:r>
          </a:p>
          <a:p>
            <a:pPr marL="285750" indent="-285750" eaLnBrk="1" fontAlgn="auto" hangingPunct="1">
              <a:spcAft>
                <a:spcPts val="0"/>
              </a:spcAft>
              <a:buFont typeface="Wingdings" panose="05000000000000000000" pitchFamily="2" charset="2"/>
              <a:buChar char="v"/>
              <a:defRPr/>
            </a:pPr>
            <a:r>
              <a:rPr lang="en-US" altLang="en-US" sz="1500" dirty="0"/>
              <a:t>What will be needed for the project? </a:t>
            </a:r>
          </a:p>
          <a:p>
            <a:pPr marL="285750" indent="-285750" eaLnBrk="1" fontAlgn="auto" hangingPunct="1">
              <a:spcAft>
                <a:spcPts val="0"/>
              </a:spcAft>
              <a:buFont typeface="Wingdings" panose="05000000000000000000" pitchFamily="2" charset="2"/>
              <a:buChar char="v"/>
              <a:defRPr/>
            </a:pPr>
            <a:r>
              <a:rPr lang="en-US" altLang="en-US" sz="1500" dirty="0"/>
              <a:t>I/O devices </a:t>
            </a:r>
          </a:p>
          <a:p>
            <a:pPr marL="285750" indent="-285750" eaLnBrk="1" fontAlgn="auto" hangingPunct="1">
              <a:spcAft>
                <a:spcPts val="0"/>
              </a:spcAft>
              <a:buFont typeface="Wingdings" panose="05000000000000000000" pitchFamily="2" charset="2"/>
              <a:buChar char="v"/>
              <a:defRPr/>
            </a:pPr>
            <a:r>
              <a:rPr lang="en-US" altLang="en-US" sz="1500" dirty="0"/>
              <a:t>Overall communication of the system</a:t>
            </a:r>
          </a:p>
        </p:txBody>
      </p:sp>
      <p:sp>
        <p:nvSpPr>
          <p:cNvPr id="12" name="텍스트 개체 틀 11">
            <a:extLst>
              <a:ext uri="{FF2B5EF4-FFF2-40B4-BE49-F238E27FC236}">
                <a16:creationId xmlns:a16="http://schemas.microsoft.com/office/drawing/2014/main" id="{0D667157-DA44-2F81-EC28-463FF288C198}"/>
              </a:ext>
            </a:extLst>
          </p:cNvPr>
          <p:cNvSpPr>
            <a:spLocks noGrp="1"/>
          </p:cNvSpPr>
          <p:nvPr>
            <p:ph type="body" sz="quarter" idx="14"/>
          </p:nvPr>
        </p:nvSpPr>
        <p:spPr>
          <a:xfrm>
            <a:off x="480920" y="240809"/>
            <a:ext cx="8038163" cy="1715932"/>
          </a:xfrm>
        </p:spPr>
        <p:txBody>
          <a:bodyPr/>
          <a:lstStyle/>
          <a:p>
            <a:r>
              <a:rPr lang="en-US" altLang="en-US" dirty="0"/>
              <a:t>System/Software Architecture</a:t>
            </a:r>
            <a:endParaRPr kumimoji="1" lang="ko-Kore-KR" altLang="en-US" dirty="0"/>
          </a:p>
        </p:txBody>
      </p:sp>
      <p:grpSp>
        <p:nvGrpSpPr>
          <p:cNvPr id="3" name="그룹 2">
            <a:extLst>
              <a:ext uri="{FF2B5EF4-FFF2-40B4-BE49-F238E27FC236}">
                <a16:creationId xmlns:a16="http://schemas.microsoft.com/office/drawing/2014/main" id="{43B42135-0D6D-8498-0490-589817418638}"/>
              </a:ext>
            </a:extLst>
          </p:cNvPr>
          <p:cNvGrpSpPr/>
          <p:nvPr/>
        </p:nvGrpSpPr>
        <p:grpSpPr>
          <a:xfrm>
            <a:off x="10567855" y="16012"/>
            <a:ext cx="1624145" cy="1621638"/>
            <a:chOff x="2538691" y="3517915"/>
            <a:chExt cx="1624145" cy="1621638"/>
          </a:xfrm>
        </p:grpSpPr>
        <p:sp>
          <p:nvSpPr>
            <p:cNvPr id="5" name="Freeform 21">
              <a:extLst>
                <a:ext uri="{FF2B5EF4-FFF2-40B4-BE49-F238E27FC236}">
                  <a16:creationId xmlns:a16="http://schemas.microsoft.com/office/drawing/2014/main" id="{34AFCC26-D78F-2D77-02AF-134A97B924A2}"/>
                </a:ext>
              </a:extLst>
            </p:cNvPr>
            <p:cNvSpPr>
              <a:spLocks/>
            </p:cNvSpPr>
            <p:nvPr/>
          </p:nvSpPr>
          <p:spPr bwMode="auto">
            <a:xfrm rot="16200000">
              <a:off x="2539944" y="3516662"/>
              <a:ext cx="1621638" cy="1624143"/>
            </a:xfrm>
            <a:custGeom>
              <a:avLst/>
              <a:gdLst>
                <a:gd name="T0" fmla="*/ 2090 w 2090"/>
                <a:gd name="T1" fmla="*/ 693 h 2089"/>
                <a:gd name="T2" fmla="*/ 2090 w 2090"/>
                <a:gd name="T3" fmla="*/ 0 h 2089"/>
                <a:gd name="T4" fmla="*/ 0 w 2090"/>
                <a:gd name="T5" fmla="*/ 2089 h 2089"/>
                <a:gd name="T6" fmla="*/ 694 w 2090"/>
                <a:gd name="T7" fmla="*/ 2089 h 2089"/>
                <a:gd name="T8" fmla="*/ 2090 w 2090"/>
                <a:gd name="T9" fmla="*/ 693 h 2089"/>
              </a:gdLst>
              <a:ahLst/>
              <a:cxnLst>
                <a:cxn ang="0">
                  <a:pos x="T0" y="T1"/>
                </a:cxn>
                <a:cxn ang="0">
                  <a:pos x="T2" y="T3"/>
                </a:cxn>
                <a:cxn ang="0">
                  <a:pos x="T4" y="T5"/>
                </a:cxn>
                <a:cxn ang="0">
                  <a:pos x="T6" y="T7"/>
                </a:cxn>
                <a:cxn ang="0">
                  <a:pos x="T8" y="T9"/>
                </a:cxn>
              </a:cxnLst>
              <a:rect l="0" t="0" r="r" b="b"/>
              <a:pathLst>
                <a:path w="2090" h="2089">
                  <a:moveTo>
                    <a:pt x="2090" y="693"/>
                  </a:moveTo>
                  <a:lnTo>
                    <a:pt x="2090" y="0"/>
                  </a:lnTo>
                  <a:cubicBezTo>
                    <a:pt x="936" y="0"/>
                    <a:pt x="0" y="935"/>
                    <a:pt x="0" y="2089"/>
                  </a:cubicBezTo>
                  <a:lnTo>
                    <a:pt x="694" y="2089"/>
                  </a:lnTo>
                  <a:cubicBezTo>
                    <a:pt x="694" y="1318"/>
                    <a:pt x="1319" y="693"/>
                    <a:pt x="2090" y="693"/>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6" name="Freeform 23">
              <a:extLst>
                <a:ext uri="{FF2B5EF4-FFF2-40B4-BE49-F238E27FC236}">
                  <a16:creationId xmlns:a16="http://schemas.microsoft.com/office/drawing/2014/main" id="{56042340-805D-476F-2D67-F774C08D3894}"/>
                </a:ext>
              </a:extLst>
            </p:cNvPr>
            <p:cNvSpPr>
              <a:spLocks/>
            </p:cNvSpPr>
            <p:nvPr/>
          </p:nvSpPr>
          <p:spPr bwMode="auto">
            <a:xfrm rot="16200000">
              <a:off x="3078820" y="3516662"/>
              <a:ext cx="1082762" cy="1085270"/>
            </a:xfrm>
            <a:custGeom>
              <a:avLst/>
              <a:gdLst>
                <a:gd name="T0" fmla="*/ 0 w 1396"/>
                <a:gd name="T1" fmla="*/ 1396 h 1396"/>
                <a:gd name="T2" fmla="*/ 1396 w 1396"/>
                <a:gd name="T3" fmla="*/ 1396 h 1396"/>
                <a:gd name="T4" fmla="*/ 1396 w 1396"/>
                <a:gd name="T5" fmla="*/ 0 h 1396"/>
                <a:gd name="T6" fmla="*/ 0 w 1396"/>
                <a:gd name="T7" fmla="*/ 1396 h 1396"/>
              </a:gdLst>
              <a:ahLst/>
              <a:cxnLst>
                <a:cxn ang="0">
                  <a:pos x="T0" y="T1"/>
                </a:cxn>
                <a:cxn ang="0">
                  <a:pos x="T2" y="T3"/>
                </a:cxn>
                <a:cxn ang="0">
                  <a:pos x="T4" y="T5"/>
                </a:cxn>
                <a:cxn ang="0">
                  <a:pos x="T6" y="T7"/>
                </a:cxn>
              </a:cxnLst>
              <a:rect l="0" t="0" r="r" b="b"/>
              <a:pathLst>
                <a:path w="1396" h="1396">
                  <a:moveTo>
                    <a:pt x="0" y="1396"/>
                  </a:moveTo>
                  <a:lnTo>
                    <a:pt x="1396" y="1396"/>
                  </a:lnTo>
                  <a:lnTo>
                    <a:pt x="1396" y="0"/>
                  </a:lnTo>
                  <a:cubicBezTo>
                    <a:pt x="625" y="0"/>
                    <a:pt x="0" y="625"/>
                    <a:pt x="0" y="1396"/>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cxnSp>
        <p:nvCxnSpPr>
          <p:cNvPr id="7" name="직선 연결선[R] 6">
            <a:extLst>
              <a:ext uri="{FF2B5EF4-FFF2-40B4-BE49-F238E27FC236}">
                <a16:creationId xmlns:a16="http://schemas.microsoft.com/office/drawing/2014/main" id="{43CC99BA-A339-E458-45D5-B45BD1943DFE}"/>
              </a:ext>
            </a:extLst>
          </p:cNvPr>
          <p:cNvCxnSpPr>
            <a:cxnSpLocks/>
          </p:cNvCxnSpPr>
          <p:nvPr/>
        </p:nvCxnSpPr>
        <p:spPr>
          <a:xfrm>
            <a:off x="9360312" y="-2"/>
            <a:ext cx="0" cy="685800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600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AC31E378-29C1-00A3-605D-B4EEEA26AA8D}"/>
              </a:ext>
            </a:extLst>
          </p:cNvPr>
          <p:cNvSpPr/>
          <p:nvPr/>
        </p:nvSpPr>
        <p:spPr>
          <a:xfrm>
            <a:off x="9474198" y="-2"/>
            <a:ext cx="2717801"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4" name="그림 개체 틀 3">
            <a:extLst>
              <a:ext uri="{FF2B5EF4-FFF2-40B4-BE49-F238E27FC236}">
                <a16:creationId xmlns:a16="http://schemas.microsoft.com/office/drawing/2014/main" id="{0C1C0BCE-BCF1-7280-16BA-A0351366AF17}"/>
              </a:ext>
            </a:extLst>
          </p:cNvPr>
          <p:cNvPicPr>
            <a:picLocks noGrp="1" noChangeAspect="1"/>
          </p:cNvPicPr>
          <p:nvPr>
            <p:ph type="pic" sz="quarter" idx="10"/>
          </p:nvPr>
        </p:nvPicPr>
        <p:blipFill>
          <a:blip r:embed="rId2"/>
          <a:srcRect l="3256" r="3256"/>
          <a:stretch>
            <a:fillRect/>
          </a:stretch>
        </p:blipFill>
        <p:spPr/>
      </p:pic>
      <p:sp>
        <p:nvSpPr>
          <p:cNvPr id="11" name="텍스트 개체 틀 10">
            <a:extLst>
              <a:ext uri="{FF2B5EF4-FFF2-40B4-BE49-F238E27FC236}">
                <a16:creationId xmlns:a16="http://schemas.microsoft.com/office/drawing/2014/main" id="{BEEFAD88-D208-F281-C9A7-DF7FFCDBFF83}"/>
              </a:ext>
            </a:extLst>
          </p:cNvPr>
          <p:cNvSpPr>
            <a:spLocks noGrp="1"/>
          </p:cNvSpPr>
          <p:nvPr>
            <p:ph type="body" sz="quarter" idx="13"/>
          </p:nvPr>
        </p:nvSpPr>
        <p:spPr>
          <a:xfrm>
            <a:off x="480920" y="1187277"/>
            <a:ext cx="8038163" cy="3313464"/>
          </a:xfrm>
        </p:spPr>
        <p:txBody>
          <a:bodyPr>
            <a:normAutofit/>
          </a:bodyPr>
          <a:lstStyle/>
          <a:p>
            <a:pPr marL="285750" indent="-285750" eaLnBrk="1" fontAlgn="auto" hangingPunct="1">
              <a:lnSpc>
                <a:spcPct val="90000"/>
              </a:lnSpc>
              <a:spcAft>
                <a:spcPts val="0"/>
              </a:spcAft>
              <a:buFont typeface="Arial" panose="020B0604020202020204" pitchFamily="34" charset="0"/>
              <a:buChar char="•"/>
              <a:defRPr/>
            </a:pPr>
            <a:r>
              <a:rPr lang="en-US" altLang="en-US" sz="1600" dirty="0"/>
              <a:t>Implemented in Java or C#</a:t>
            </a:r>
          </a:p>
          <a:p>
            <a:pPr marL="285750" indent="-285750" eaLnBrk="1" fontAlgn="auto" hangingPunct="1">
              <a:lnSpc>
                <a:spcPct val="90000"/>
              </a:lnSpc>
              <a:spcAft>
                <a:spcPts val="0"/>
              </a:spcAft>
              <a:buFont typeface="Arial" panose="020B0604020202020204" pitchFamily="34" charset="0"/>
              <a:buChar char="•"/>
              <a:defRPr/>
            </a:pPr>
            <a:r>
              <a:rPr lang="en-US" altLang="en-US" sz="1800" dirty="0"/>
              <a:t>Advantages to Java</a:t>
            </a:r>
          </a:p>
          <a:p>
            <a:pPr eaLnBrk="1" fontAlgn="auto" hangingPunct="1">
              <a:lnSpc>
                <a:spcPct val="90000"/>
              </a:lnSpc>
              <a:spcAft>
                <a:spcPts val="0"/>
              </a:spcAft>
              <a:defRPr/>
            </a:pPr>
            <a:r>
              <a:rPr lang="en-US" altLang="en-US" sz="1600" dirty="0"/>
              <a:t>Virtual Machine allows options for different operating systems</a:t>
            </a:r>
          </a:p>
          <a:p>
            <a:pPr lvl="1">
              <a:defRPr/>
            </a:pPr>
            <a:r>
              <a:rPr lang="en-US" altLang="en-US" sz="1800" dirty="0"/>
              <a:t>Disadvantages to Java</a:t>
            </a:r>
          </a:p>
          <a:p>
            <a:pPr marL="457200" lvl="1" indent="0" eaLnBrk="1" fontAlgn="auto" hangingPunct="1">
              <a:lnSpc>
                <a:spcPct val="90000"/>
              </a:lnSpc>
              <a:spcAft>
                <a:spcPts val="0"/>
              </a:spcAft>
              <a:buNone/>
              <a:defRPr/>
            </a:pPr>
            <a:r>
              <a:rPr lang="en-US" altLang="en-US" sz="1600" dirty="0"/>
              <a:t>GUI would be harder to implement</a:t>
            </a:r>
          </a:p>
          <a:p>
            <a:pPr lvl="1" eaLnBrk="1" fontAlgn="auto" hangingPunct="1">
              <a:lnSpc>
                <a:spcPct val="90000"/>
              </a:lnSpc>
              <a:spcAft>
                <a:spcPts val="0"/>
              </a:spcAft>
              <a:defRPr/>
            </a:pPr>
            <a:r>
              <a:rPr lang="en-US" altLang="en-US" sz="2000" dirty="0"/>
              <a:t>Advantages to C#</a:t>
            </a:r>
          </a:p>
          <a:p>
            <a:pPr lvl="2" eaLnBrk="1" fontAlgn="auto" hangingPunct="1">
              <a:lnSpc>
                <a:spcPct val="90000"/>
              </a:lnSpc>
              <a:spcAft>
                <a:spcPts val="0"/>
              </a:spcAft>
              <a:defRPr/>
            </a:pPr>
            <a:r>
              <a:rPr lang="en-US" altLang="en-US" sz="1800" dirty="0"/>
              <a:t>GUI would be easier to develop</a:t>
            </a:r>
          </a:p>
          <a:p>
            <a:pPr lvl="1" eaLnBrk="1" fontAlgn="auto" hangingPunct="1">
              <a:lnSpc>
                <a:spcPct val="90000"/>
              </a:lnSpc>
              <a:spcAft>
                <a:spcPts val="0"/>
              </a:spcAft>
              <a:defRPr/>
            </a:pPr>
            <a:r>
              <a:rPr lang="en-US" altLang="en-US" sz="2000" dirty="0"/>
              <a:t>Disadvantages to C#</a:t>
            </a:r>
          </a:p>
          <a:p>
            <a:pPr lvl="2" eaLnBrk="1" fontAlgn="auto" hangingPunct="1">
              <a:lnSpc>
                <a:spcPct val="90000"/>
              </a:lnSpc>
              <a:spcAft>
                <a:spcPts val="0"/>
              </a:spcAft>
              <a:defRPr/>
            </a:pPr>
            <a:r>
              <a:rPr lang="en-US" altLang="ko-KR" sz="1800" dirty="0">
                <a:ea typeface="굴림" panose="020B0503020000020004" pitchFamily="34" charset="-127"/>
              </a:rPr>
              <a:t>Systems would have to run on a Windows machine</a:t>
            </a:r>
            <a:endParaRPr lang="en-US" altLang="en-US" sz="1800" dirty="0"/>
          </a:p>
          <a:p>
            <a:pPr lvl="1" eaLnBrk="1" fontAlgn="auto" hangingPunct="1">
              <a:lnSpc>
                <a:spcPct val="90000"/>
              </a:lnSpc>
              <a:spcAft>
                <a:spcPts val="0"/>
              </a:spcAft>
              <a:defRPr/>
            </a:pPr>
            <a:endParaRPr lang="en-US" altLang="en-US" dirty="0"/>
          </a:p>
          <a:p>
            <a:pPr lvl="1" eaLnBrk="1" fontAlgn="auto" hangingPunct="1">
              <a:lnSpc>
                <a:spcPct val="90000"/>
              </a:lnSpc>
              <a:spcAft>
                <a:spcPts val="0"/>
              </a:spcAft>
              <a:defRPr/>
            </a:pPr>
            <a:endParaRPr lang="en-US" altLang="en-US" dirty="0"/>
          </a:p>
        </p:txBody>
      </p:sp>
      <p:sp>
        <p:nvSpPr>
          <p:cNvPr id="12" name="텍스트 개체 틀 11">
            <a:extLst>
              <a:ext uri="{FF2B5EF4-FFF2-40B4-BE49-F238E27FC236}">
                <a16:creationId xmlns:a16="http://schemas.microsoft.com/office/drawing/2014/main" id="{0D667157-DA44-2F81-EC28-463FF288C198}"/>
              </a:ext>
            </a:extLst>
          </p:cNvPr>
          <p:cNvSpPr>
            <a:spLocks noGrp="1"/>
          </p:cNvSpPr>
          <p:nvPr>
            <p:ph type="body" sz="quarter" idx="14"/>
          </p:nvPr>
        </p:nvSpPr>
        <p:spPr>
          <a:xfrm>
            <a:off x="480920" y="240809"/>
            <a:ext cx="8038163" cy="789094"/>
          </a:xfrm>
        </p:spPr>
        <p:txBody>
          <a:bodyPr/>
          <a:lstStyle/>
          <a:p>
            <a:r>
              <a:rPr lang="en-US" altLang="en-US" dirty="0"/>
              <a:t>Development</a:t>
            </a:r>
            <a:endParaRPr kumimoji="1" lang="ko-Kore-KR" altLang="en-US" dirty="0"/>
          </a:p>
        </p:txBody>
      </p:sp>
      <p:grpSp>
        <p:nvGrpSpPr>
          <p:cNvPr id="3" name="그룹 2">
            <a:extLst>
              <a:ext uri="{FF2B5EF4-FFF2-40B4-BE49-F238E27FC236}">
                <a16:creationId xmlns:a16="http://schemas.microsoft.com/office/drawing/2014/main" id="{43B42135-0D6D-8498-0490-589817418638}"/>
              </a:ext>
            </a:extLst>
          </p:cNvPr>
          <p:cNvGrpSpPr/>
          <p:nvPr/>
        </p:nvGrpSpPr>
        <p:grpSpPr>
          <a:xfrm>
            <a:off x="10567855" y="16012"/>
            <a:ext cx="1624145" cy="1621638"/>
            <a:chOff x="2538691" y="3517915"/>
            <a:chExt cx="1624145" cy="1621638"/>
          </a:xfrm>
        </p:grpSpPr>
        <p:sp>
          <p:nvSpPr>
            <p:cNvPr id="5" name="Freeform 21">
              <a:extLst>
                <a:ext uri="{FF2B5EF4-FFF2-40B4-BE49-F238E27FC236}">
                  <a16:creationId xmlns:a16="http://schemas.microsoft.com/office/drawing/2014/main" id="{34AFCC26-D78F-2D77-02AF-134A97B924A2}"/>
                </a:ext>
              </a:extLst>
            </p:cNvPr>
            <p:cNvSpPr>
              <a:spLocks/>
            </p:cNvSpPr>
            <p:nvPr/>
          </p:nvSpPr>
          <p:spPr bwMode="auto">
            <a:xfrm rot="16200000">
              <a:off x="2539944" y="3516662"/>
              <a:ext cx="1621638" cy="1624143"/>
            </a:xfrm>
            <a:custGeom>
              <a:avLst/>
              <a:gdLst>
                <a:gd name="T0" fmla="*/ 2090 w 2090"/>
                <a:gd name="T1" fmla="*/ 693 h 2089"/>
                <a:gd name="T2" fmla="*/ 2090 w 2090"/>
                <a:gd name="T3" fmla="*/ 0 h 2089"/>
                <a:gd name="T4" fmla="*/ 0 w 2090"/>
                <a:gd name="T5" fmla="*/ 2089 h 2089"/>
                <a:gd name="T6" fmla="*/ 694 w 2090"/>
                <a:gd name="T7" fmla="*/ 2089 h 2089"/>
                <a:gd name="T8" fmla="*/ 2090 w 2090"/>
                <a:gd name="T9" fmla="*/ 693 h 2089"/>
              </a:gdLst>
              <a:ahLst/>
              <a:cxnLst>
                <a:cxn ang="0">
                  <a:pos x="T0" y="T1"/>
                </a:cxn>
                <a:cxn ang="0">
                  <a:pos x="T2" y="T3"/>
                </a:cxn>
                <a:cxn ang="0">
                  <a:pos x="T4" y="T5"/>
                </a:cxn>
                <a:cxn ang="0">
                  <a:pos x="T6" y="T7"/>
                </a:cxn>
                <a:cxn ang="0">
                  <a:pos x="T8" y="T9"/>
                </a:cxn>
              </a:cxnLst>
              <a:rect l="0" t="0" r="r" b="b"/>
              <a:pathLst>
                <a:path w="2090" h="2089">
                  <a:moveTo>
                    <a:pt x="2090" y="693"/>
                  </a:moveTo>
                  <a:lnTo>
                    <a:pt x="2090" y="0"/>
                  </a:lnTo>
                  <a:cubicBezTo>
                    <a:pt x="936" y="0"/>
                    <a:pt x="0" y="935"/>
                    <a:pt x="0" y="2089"/>
                  </a:cubicBezTo>
                  <a:lnTo>
                    <a:pt x="694" y="2089"/>
                  </a:lnTo>
                  <a:cubicBezTo>
                    <a:pt x="694" y="1318"/>
                    <a:pt x="1319" y="693"/>
                    <a:pt x="2090" y="693"/>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6" name="Freeform 23">
              <a:extLst>
                <a:ext uri="{FF2B5EF4-FFF2-40B4-BE49-F238E27FC236}">
                  <a16:creationId xmlns:a16="http://schemas.microsoft.com/office/drawing/2014/main" id="{56042340-805D-476F-2D67-F774C08D3894}"/>
                </a:ext>
              </a:extLst>
            </p:cNvPr>
            <p:cNvSpPr>
              <a:spLocks/>
            </p:cNvSpPr>
            <p:nvPr/>
          </p:nvSpPr>
          <p:spPr bwMode="auto">
            <a:xfrm rot="16200000">
              <a:off x="3078820" y="3516662"/>
              <a:ext cx="1082762" cy="1085270"/>
            </a:xfrm>
            <a:custGeom>
              <a:avLst/>
              <a:gdLst>
                <a:gd name="T0" fmla="*/ 0 w 1396"/>
                <a:gd name="T1" fmla="*/ 1396 h 1396"/>
                <a:gd name="T2" fmla="*/ 1396 w 1396"/>
                <a:gd name="T3" fmla="*/ 1396 h 1396"/>
                <a:gd name="T4" fmla="*/ 1396 w 1396"/>
                <a:gd name="T5" fmla="*/ 0 h 1396"/>
                <a:gd name="T6" fmla="*/ 0 w 1396"/>
                <a:gd name="T7" fmla="*/ 1396 h 1396"/>
              </a:gdLst>
              <a:ahLst/>
              <a:cxnLst>
                <a:cxn ang="0">
                  <a:pos x="T0" y="T1"/>
                </a:cxn>
                <a:cxn ang="0">
                  <a:pos x="T2" y="T3"/>
                </a:cxn>
                <a:cxn ang="0">
                  <a:pos x="T4" y="T5"/>
                </a:cxn>
                <a:cxn ang="0">
                  <a:pos x="T6" y="T7"/>
                </a:cxn>
              </a:cxnLst>
              <a:rect l="0" t="0" r="r" b="b"/>
              <a:pathLst>
                <a:path w="1396" h="1396">
                  <a:moveTo>
                    <a:pt x="0" y="1396"/>
                  </a:moveTo>
                  <a:lnTo>
                    <a:pt x="1396" y="1396"/>
                  </a:lnTo>
                  <a:lnTo>
                    <a:pt x="1396" y="0"/>
                  </a:lnTo>
                  <a:cubicBezTo>
                    <a:pt x="625" y="0"/>
                    <a:pt x="0" y="625"/>
                    <a:pt x="0" y="1396"/>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cxnSp>
        <p:nvCxnSpPr>
          <p:cNvPr id="7" name="직선 연결선[R] 6">
            <a:extLst>
              <a:ext uri="{FF2B5EF4-FFF2-40B4-BE49-F238E27FC236}">
                <a16:creationId xmlns:a16="http://schemas.microsoft.com/office/drawing/2014/main" id="{43CC99BA-A339-E458-45D5-B45BD1943DFE}"/>
              </a:ext>
            </a:extLst>
          </p:cNvPr>
          <p:cNvCxnSpPr>
            <a:cxnSpLocks/>
          </p:cNvCxnSpPr>
          <p:nvPr/>
        </p:nvCxnSpPr>
        <p:spPr>
          <a:xfrm>
            <a:off x="9360312" y="-2"/>
            <a:ext cx="0" cy="685800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45254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78DD0A35-F8DA-40E5-F751-30A19DDD69B7}"/>
              </a:ext>
            </a:extLst>
          </p:cNvPr>
          <p:cNvSpPr/>
          <p:nvPr/>
        </p:nvSpPr>
        <p:spPr>
          <a:xfrm>
            <a:off x="4990362" y="-2"/>
            <a:ext cx="2248637" cy="685800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2" name="직사각형 1">
            <a:extLst>
              <a:ext uri="{FF2B5EF4-FFF2-40B4-BE49-F238E27FC236}">
                <a16:creationId xmlns:a16="http://schemas.microsoft.com/office/drawing/2014/main" id="{00E6BB52-0ECC-E3A7-57AF-00D28E86C3C7}"/>
              </a:ext>
            </a:extLst>
          </p:cNvPr>
          <p:cNvSpPr/>
          <p:nvPr/>
        </p:nvSpPr>
        <p:spPr>
          <a:xfrm>
            <a:off x="0" y="0"/>
            <a:ext cx="499478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6" name="그림 개체 틀 5">
            <a:extLst>
              <a:ext uri="{FF2B5EF4-FFF2-40B4-BE49-F238E27FC236}">
                <a16:creationId xmlns:a16="http://schemas.microsoft.com/office/drawing/2014/main" id="{3548019A-457A-9D4E-1A7E-3AC66533245F}"/>
              </a:ext>
            </a:extLst>
          </p:cNvPr>
          <p:cNvPicPr>
            <a:picLocks noGrp="1" noChangeAspect="1"/>
          </p:cNvPicPr>
          <p:nvPr>
            <p:ph type="pic" sz="quarter" idx="10"/>
          </p:nvPr>
        </p:nvPicPr>
        <p:blipFill>
          <a:blip r:embed="rId2"/>
          <a:srcRect t="1511" b="1511"/>
          <a:stretch>
            <a:fillRect/>
          </a:stretch>
        </p:blipFill>
        <p:spPr/>
      </p:pic>
      <p:grpSp>
        <p:nvGrpSpPr>
          <p:cNvPr id="3" name="그룹 2">
            <a:extLst>
              <a:ext uri="{FF2B5EF4-FFF2-40B4-BE49-F238E27FC236}">
                <a16:creationId xmlns:a16="http://schemas.microsoft.com/office/drawing/2014/main" id="{670E5614-D831-A4BA-AE98-5C73769A0E11}"/>
              </a:ext>
            </a:extLst>
          </p:cNvPr>
          <p:cNvGrpSpPr/>
          <p:nvPr/>
        </p:nvGrpSpPr>
        <p:grpSpPr>
          <a:xfrm rot="5400000">
            <a:off x="-912598" y="1686559"/>
            <a:ext cx="4090217" cy="717103"/>
            <a:chOff x="8019974" y="1715763"/>
            <a:chExt cx="2820806" cy="320306"/>
          </a:xfrm>
        </p:grpSpPr>
        <p:sp>
          <p:nvSpPr>
            <p:cNvPr id="4" name="Rectangle 309">
              <a:extLst>
                <a:ext uri="{FF2B5EF4-FFF2-40B4-BE49-F238E27FC236}">
                  <a16:creationId xmlns:a16="http://schemas.microsoft.com/office/drawing/2014/main" id="{F8D56E7E-A4A0-5CB9-8987-44010F566312}"/>
                </a:ext>
              </a:extLst>
            </p:cNvPr>
            <p:cNvSpPr>
              <a:spLocks noChangeArrowheads="1"/>
            </p:cNvSpPr>
            <p:nvPr/>
          </p:nvSpPr>
          <p:spPr bwMode="auto">
            <a:xfrm>
              <a:off x="8019974" y="1715763"/>
              <a:ext cx="2389881" cy="85567"/>
            </a:xfrm>
            <a:prstGeom prst="rect">
              <a:avLst/>
            </a:pr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 name="Rectangle 310">
              <a:extLst>
                <a:ext uri="{FF2B5EF4-FFF2-40B4-BE49-F238E27FC236}">
                  <a16:creationId xmlns:a16="http://schemas.microsoft.com/office/drawing/2014/main" id="{4BD42CC6-13B9-6595-F3AB-DA8484665611}"/>
                </a:ext>
              </a:extLst>
            </p:cNvPr>
            <p:cNvSpPr>
              <a:spLocks noChangeArrowheads="1"/>
            </p:cNvSpPr>
            <p:nvPr/>
          </p:nvSpPr>
          <p:spPr bwMode="auto">
            <a:xfrm>
              <a:off x="9326374" y="1950502"/>
              <a:ext cx="1514406" cy="85567"/>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sp>
        <p:nvSpPr>
          <p:cNvPr id="9" name="TextBox 8">
            <a:extLst>
              <a:ext uri="{FF2B5EF4-FFF2-40B4-BE49-F238E27FC236}">
                <a16:creationId xmlns:a16="http://schemas.microsoft.com/office/drawing/2014/main" id="{2AF20C67-D58F-3872-8D7C-CEABED8557D2}"/>
              </a:ext>
            </a:extLst>
          </p:cNvPr>
          <p:cNvSpPr txBox="1"/>
          <p:nvPr/>
        </p:nvSpPr>
        <p:spPr>
          <a:xfrm>
            <a:off x="7941599" y="2686414"/>
            <a:ext cx="3612864" cy="338106"/>
          </a:xfrm>
          <a:prstGeom prst="rect">
            <a:avLst/>
          </a:prstGeom>
          <a:noFill/>
        </p:spPr>
        <p:txBody>
          <a:bodyPr wrap="square" rtlCol="0">
            <a:spAutoFit/>
          </a:bodyPr>
          <a:lstStyle/>
          <a:p>
            <a:pPr>
              <a:lnSpc>
                <a:spcPct val="150000"/>
              </a:lnSpc>
            </a:pPr>
            <a:endParaRPr kumimoji="1" lang="en-US" altLang="ko-Kore-KR" sz="1200" dirty="0">
              <a:solidFill>
                <a:schemeClr val="tx2">
                  <a:lumMod val="60000"/>
                  <a:lumOff val="40000"/>
                </a:schemeClr>
              </a:solidFill>
              <a:ea typeface="NEXON Lv2 Gothic Bold" pitchFamily="2" charset="-127"/>
            </a:endParaRPr>
          </a:p>
        </p:txBody>
      </p:sp>
      <p:sp>
        <p:nvSpPr>
          <p:cNvPr id="10" name="TextBox 9">
            <a:extLst>
              <a:ext uri="{FF2B5EF4-FFF2-40B4-BE49-F238E27FC236}">
                <a16:creationId xmlns:a16="http://schemas.microsoft.com/office/drawing/2014/main" id="{2672C8AA-C694-704E-403B-6CE56A8331C8}"/>
              </a:ext>
            </a:extLst>
          </p:cNvPr>
          <p:cNvSpPr txBox="1"/>
          <p:nvPr/>
        </p:nvSpPr>
        <p:spPr>
          <a:xfrm>
            <a:off x="7728284" y="2802429"/>
            <a:ext cx="4463716" cy="2062103"/>
          </a:xfrm>
          <a:prstGeom prst="rect">
            <a:avLst/>
          </a:prstGeom>
          <a:noFill/>
        </p:spPr>
        <p:txBody>
          <a:bodyPr wrap="square" rtlCol="0">
            <a:spAutoFit/>
          </a:bodyPr>
          <a:lstStyle/>
          <a:p>
            <a:pPr marL="342900" indent="-342900" eaLnBrk="1" fontAlgn="auto" hangingPunct="1">
              <a:spcAft>
                <a:spcPts val="0"/>
              </a:spcAft>
              <a:buFont typeface="Wingdings" panose="05000000000000000000" pitchFamily="2" charset="2"/>
              <a:buChar char="v"/>
              <a:defRPr/>
            </a:pPr>
            <a:r>
              <a:rPr lang="en-US" altLang="en-US" sz="2000" dirty="0">
                <a:latin typeface="+mj-lt"/>
              </a:rPr>
              <a:t>Input:</a:t>
            </a:r>
          </a:p>
          <a:p>
            <a:pPr marL="742950" lvl="1" indent="-285750" eaLnBrk="1" fontAlgn="auto" hangingPunct="1">
              <a:spcAft>
                <a:spcPts val="0"/>
              </a:spcAft>
              <a:buFont typeface="Wingdings" panose="05000000000000000000" pitchFamily="2" charset="2"/>
              <a:buChar char="§"/>
              <a:defRPr/>
            </a:pPr>
            <a:r>
              <a:rPr lang="en-US" altLang="en-US" dirty="0"/>
              <a:t>Bar code scanners and card readers</a:t>
            </a:r>
          </a:p>
          <a:p>
            <a:pPr marL="742950" lvl="1" indent="-285750" eaLnBrk="1" fontAlgn="auto" hangingPunct="1">
              <a:spcAft>
                <a:spcPts val="0"/>
              </a:spcAft>
              <a:buFont typeface="Wingdings" panose="05000000000000000000" pitchFamily="2" charset="2"/>
              <a:buChar char="§"/>
              <a:defRPr/>
            </a:pPr>
            <a:r>
              <a:rPr lang="en-US" altLang="en-US" dirty="0"/>
              <a:t>Risk: Is there support in the language for these devices?</a:t>
            </a:r>
          </a:p>
          <a:p>
            <a:pPr marL="285750" indent="-285750" eaLnBrk="1" fontAlgn="auto" hangingPunct="1">
              <a:spcAft>
                <a:spcPts val="0"/>
              </a:spcAft>
              <a:buFont typeface="Wingdings" panose="05000000000000000000" pitchFamily="2" charset="2"/>
              <a:buChar char="v"/>
              <a:defRPr/>
            </a:pPr>
            <a:r>
              <a:rPr lang="en-US" altLang="en-US" dirty="0"/>
              <a:t>Output:</a:t>
            </a:r>
          </a:p>
          <a:p>
            <a:pPr marL="742950" lvl="1" indent="-285750" eaLnBrk="1" fontAlgn="auto" hangingPunct="1">
              <a:spcAft>
                <a:spcPts val="0"/>
              </a:spcAft>
              <a:buFont typeface="Wingdings" panose="05000000000000000000" pitchFamily="2" charset="2"/>
              <a:buChar char="§"/>
              <a:defRPr/>
            </a:pPr>
            <a:r>
              <a:rPr lang="en-US" altLang="en-US" dirty="0"/>
              <a:t>Receipt Printer</a:t>
            </a:r>
          </a:p>
        </p:txBody>
      </p:sp>
      <p:sp>
        <p:nvSpPr>
          <p:cNvPr id="14" name="TextBox 13">
            <a:extLst>
              <a:ext uri="{FF2B5EF4-FFF2-40B4-BE49-F238E27FC236}">
                <a16:creationId xmlns:a16="http://schemas.microsoft.com/office/drawing/2014/main" id="{B934FCAE-BDD2-2177-3C87-37833CC57831}"/>
              </a:ext>
            </a:extLst>
          </p:cNvPr>
          <p:cNvSpPr txBox="1"/>
          <p:nvPr/>
        </p:nvSpPr>
        <p:spPr>
          <a:xfrm>
            <a:off x="1922417" y="4283072"/>
            <a:ext cx="4591654" cy="830997"/>
          </a:xfrm>
          <a:prstGeom prst="rect">
            <a:avLst/>
          </a:prstGeom>
          <a:noFill/>
        </p:spPr>
        <p:txBody>
          <a:bodyPr wrap="square" rtlCol="0">
            <a:spAutoFit/>
          </a:bodyPr>
          <a:lstStyle/>
          <a:p>
            <a:r>
              <a:rPr lang="en-US" altLang="en-US" sz="4800" dirty="0">
                <a:solidFill>
                  <a:schemeClr val="bg1">
                    <a:lumMod val="75000"/>
                  </a:schemeClr>
                </a:solidFill>
              </a:rPr>
              <a:t>I/O Devices</a:t>
            </a:r>
            <a:endParaRPr lang="en-IN" sz="2800" dirty="0">
              <a:solidFill>
                <a:schemeClr val="bg1">
                  <a:lumMod val="75000"/>
                </a:schemeClr>
              </a:solidFill>
            </a:endParaRPr>
          </a:p>
        </p:txBody>
      </p:sp>
    </p:spTree>
    <p:extLst>
      <p:ext uri="{BB962C8B-B14F-4D97-AF65-F5344CB8AC3E}">
        <p14:creationId xmlns:p14="http://schemas.microsoft.com/office/powerpoint/2010/main" val="35274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AC31E378-29C1-00A3-605D-B4EEEA26AA8D}"/>
              </a:ext>
            </a:extLst>
          </p:cNvPr>
          <p:cNvSpPr/>
          <p:nvPr/>
        </p:nvSpPr>
        <p:spPr>
          <a:xfrm>
            <a:off x="9474198" y="-2"/>
            <a:ext cx="2717801"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4" name="그림 개체 틀 3">
            <a:extLst>
              <a:ext uri="{FF2B5EF4-FFF2-40B4-BE49-F238E27FC236}">
                <a16:creationId xmlns:a16="http://schemas.microsoft.com/office/drawing/2014/main" id="{0C1C0BCE-BCF1-7280-16BA-A0351366AF17}"/>
              </a:ext>
            </a:extLst>
          </p:cNvPr>
          <p:cNvPicPr>
            <a:picLocks noGrp="1" noChangeAspect="1"/>
          </p:cNvPicPr>
          <p:nvPr>
            <p:ph type="pic" sz="quarter" idx="10"/>
          </p:nvPr>
        </p:nvPicPr>
        <p:blipFill>
          <a:blip r:embed="rId2"/>
          <a:srcRect l="3256" r="3256"/>
          <a:stretch>
            <a:fillRect/>
          </a:stretch>
        </p:blipFill>
        <p:spPr/>
      </p:pic>
      <p:sp>
        <p:nvSpPr>
          <p:cNvPr id="11" name="텍스트 개체 틀 10">
            <a:extLst>
              <a:ext uri="{FF2B5EF4-FFF2-40B4-BE49-F238E27FC236}">
                <a16:creationId xmlns:a16="http://schemas.microsoft.com/office/drawing/2014/main" id="{BEEFAD88-D208-F281-C9A7-DF7FFCDBFF83}"/>
              </a:ext>
            </a:extLst>
          </p:cNvPr>
          <p:cNvSpPr>
            <a:spLocks noGrp="1"/>
          </p:cNvSpPr>
          <p:nvPr>
            <p:ph type="body" sz="quarter" idx="13"/>
          </p:nvPr>
        </p:nvSpPr>
        <p:spPr>
          <a:xfrm>
            <a:off x="599899" y="1520151"/>
            <a:ext cx="8038163" cy="3313464"/>
          </a:xfrm>
        </p:spPr>
        <p:txBody>
          <a:bodyPr>
            <a:normAutofit/>
          </a:bodyPr>
          <a:lstStyle/>
          <a:p>
            <a:pPr eaLnBrk="1" fontAlgn="auto" hangingPunct="1">
              <a:spcAft>
                <a:spcPts val="0"/>
              </a:spcAft>
              <a:buFont typeface="Wingdings" panose="05000000000000000000" pitchFamily="2" charset="2"/>
              <a:buChar char="Ø"/>
              <a:defRPr/>
            </a:pPr>
            <a:r>
              <a:rPr lang="en-US" sz="2400" dirty="0" err="1">
                <a:solidFill>
                  <a:schemeClr val="tx1">
                    <a:lumMod val="75000"/>
                    <a:lumOff val="25000"/>
                  </a:schemeClr>
                </a:solidFill>
                <a:effectLst/>
                <a:latin typeface="Söhne"/>
              </a:rPr>
              <a:t>JFrame</a:t>
            </a:r>
            <a:r>
              <a:rPr lang="en-US" sz="2400" dirty="0">
                <a:solidFill>
                  <a:schemeClr val="tx1">
                    <a:lumMod val="75000"/>
                    <a:lumOff val="25000"/>
                  </a:schemeClr>
                </a:solidFill>
                <a:effectLst/>
                <a:latin typeface="Söhne"/>
              </a:rPr>
              <a:t> is a class for creating top-level windows in Java's Swing GUI toolkit that display other graphical user interface components like buttons, labels, and text fields.</a:t>
            </a:r>
          </a:p>
          <a:p>
            <a:pPr eaLnBrk="1" fontAlgn="auto" hangingPunct="1">
              <a:spcAft>
                <a:spcPts val="0"/>
              </a:spcAft>
              <a:buFont typeface="Wingdings" panose="05000000000000000000" pitchFamily="2" charset="2"/>
              <a:buChar char="Ø"/>
              <a:defRPr/>
            </a:pPr>
            <a:r>
              <a:rPr lang="en-US" sz="2400" dirty="0" err="1">
                <a:solidFill>
                  <a:schemeClr val="tx1">
                    <a:lumMod val="75000"/>
                    <a:lumOff val="25000"/>
                  </a:schemeClr>
                </a:solidFill>
                <a:effectLst/>
                <a:latin typeface="Söhne"/>
              </a:rPr>
              <a:t>JFrame</a:t>
            </a:r>
            <a:r>
              <a:rPr lang="en-US" sz="2400" dirty="0">
                <a:solidFill>
                  <a:schemeClr val="tx1">
                    <a:lumMod val="75000"/>
                    <a:lumOff val="25000"/>
                  </a:schemeClr>
                </a:solidFill>
                <a:effectLst/>
                <a:latin typeface="Söhne"/>
              </a:rPr>
              <a:t> provides methods to create, manipulate, and arrange GUI components, handle events, and includes a menu bar.</a:t>
            </a:r>
            <a:endParaRPr lang="en-IN" sz="2400" dirty="0">
              <a:solidFill>
                <a:schemeClr val="tx1">
                  <a:lumMod val="75000"/>
                  <a:lumOff val="25000"/>
                </a:schemeClr>
              </a:solidFill>
            </a:endParaRPr>
          </a:p>
        </p:txBody>
      </p:sp>
      <p:sp>
        <p:nvSpPr>
          <p:cNvPr id="12" name="텍스트 개체 틀 11">
            <a:extLst>
              <a:ext uri="{FF2B5EF4-FFF2-40B4-BE49-F238E27FC236}">
                <a16:creationId xmlns:a16="http://schemas.microsoft.com/office/drawing/2014/main" id="{0D667157-DA44-2F81-EC28-463FF288C198}"/>
              </a:ext>
            </a:extLst>
          </p:cNvPr>
          <p:cNvSpPr>
            <a:spLocks noGrp="1"/>
          </p:cNvSpPr>
          <p:nvPr>
            <p:ph type="body" sz="quarter" idx="14"/>
          </p:nvPr>
        </p:nvSpPr>
        <p:spPr>
          <a:xfrm>
            <a:off x="480920" y="240809"/>
            <a:ext cx="8038163" cy="944524"/>
          </a:xfrm>
        </p:spPr>
        <p:txBody>
          <a:bodyPr/>
          <a:lstStyle/>
          <a:p>
            <a:r>
              <a:rPr lang="en-IN" dirty="0"/>
              <a:t>JFrame</a:t>
            </a:r>
            <a:endParaRPr kumimoji="1" lang="ko-Kore-KR" altLang="en-US" dirty="0"/>
          </a:p>
        </p:txBody>
      </p:sp>
      <p:grpSp>
        <p:nvGrpSpPr>
          <p:cNvPr id="3" name="그룹 2">
            <a:extLst>
              <a:ext uri="{FF2B5EF4-FFF2-40B4-BE49-F238E27FC236}">
                <a16:creationId xmlns:a16="http://schemas.microsoft.com/office/drawing/2014/main" id="{43B42135-0D6D-8498-0490-589817418638}"/>
              </a:ext>
            </a:extLst>
          </p:cNvPr>
          <p:cNvGrpSpPr/>
          <p:nvPr/>
        </p:nvGrpSpPr>
        <p:grpSpPr>
          <a:xfrm>
            <a:off x="10567855" y="16012"/>
            <a:ext cx="1624145" cy="1621638"/>
            <a:chOff x="2538691" y="3517915"/>
            <a:chExt cx="1624145" cy="1621638"/>
          </a:xfrm>
        </p:grpSpPr>
        <p:sp>
          <p:nvSpPr>
            <p:cNvPr id="5" name="Freeform 21">
              <a:extLst>
                <a:ext uri="{FF2B5EF4-FFF2-40B4-BE49-F238E27FC236}">
                  <a16:creationId xmlns:a16="http://schemas.microsoft.com/office/drawing/2014/main" id="{34AFCC26-D78F-2D77-02AF-134A97B924A2}"/>
                </a:ext>
              </a:extLst>
            </p:cNvPr>
            <p:cNvSpPr>
              <a:spLocks/>
            </p:cNvSpPr>
            <p:nvPr/>
          </p:nvSpPr>
          <p:spPr bwMode="auto">
            <a:xfrm rot="16200000">
              <a:off x="2539944" y="3516662"/>
              <a:ext cx="1621638" cy="1624143"/>
            </a:xfrm>
            <a:custGeom>
              <a:avLst/>
              <a:gdLst>
                <a:gd name="T0" fmla="*/ 2090 w 2090"/>
                <a:gd name="T1" fmla="*/ 693 h 2089"/>
                <a:gd name="T2" fmla="*/ 2090 w 2090"/>
                <a:gd name="T3" fmla="*/ 0 h 2089"/>
                <a:gd name="T4" fmla="*/ 0 w 2090"/>
                <a:gd name="T5" fmla="*/ 2089 h 2089"/>
                <a:gd name="T6" fmla="*/ 694 w 2090"/>
                <a:gd name="T7" fmla="*/ 2089 h 2089"/>
                <a:gd name="T8" fmla="*/ 2090 w 2090"/>
                <a:gd name="T9" fmla="*/ 693 h 2089"/>
              </a:gdLst>
              <a:ahLst/>
              <a:cxnLst>
                <a:cxn ang="0">
                  <a:pos x="T0" y="T1"/>
                </a:cxn>
                <a:cxn ang="0">
                  <a:pos x="T2" y="T3"/>
                </a:cxn>
                <a:cxn ang="0">
                  <a:pos x="T4" y="T5"/>
                </a:cxn>
                <a:cxn ang="0">
                  <a:pos x="T6" y="T7"/>
                </a:cxn>
                <a:cxn ang="0">
                  <a:pos x="T8" y="T9"/>
                </a:cxn>
              </a:cxnLst>
              <a:rect l="0" t="0" r="r" b="b"/>
              <a:pathLst>
                <a:path w="2090" h="2089">
                  <a:moveTo>
                    <a:pt x="2090" y="693"/>
                  </a:moveTo>
                  <a:lnTo>
                    <a:pt x="2090" y="0"/>
                  </a:lnTo>
                  <a:cubicBezTo>
                    <a:pt x="936" y="0"/>
                    <a:pt x="0" y="935"/>
                    <a:pt x="0" y="2089"/>
                  </a:cubicBezTo>
                  <a:lnTo>
                    <a:pt x="694" y="2089"/>
                  </a:lnTo>
                  <a:cubicBezTo>
                    <a:pt x="694" y="1318"/>
                    <a:pt x="1319" y="693"/>
                    <a:pt x="2090" y="693"/>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6" name="Freeform 23">
              <a:extLst>
                <a:ext uri="{FF2B5EF4-FFF2-40B4-BE49-F238E27FC236}">
                  <a16:creationId xmlns:a16="http://schemas.microsoft.com/office/drawing/2014/main" id="{56042340-805D-476F-2D67-F774C08D3894}"/>
                </a:ext>
              </a:extLst>
            </p:cNvPr>
            <p:cNvSpPr>
              <a:spLocks/>
            </p:cNvSpPr>
            <p:nvPr/>
          </p:nvSpPr>
          <p:spPr bwMode="auto">
            <a:xfrm rot="16200000">
              <a:off x="3078820" y="3516662"/>
              <a:ext cx="1082762" cy="1085270"/>
            </a:xfrm>
            <a:custGeom>
              <a:avLst/>
              <a:gdLst>
                <a:gd name="T0" fmla="*/ 0 w 1396"/>
                <a:gd name="T1" fmla="*/ 1396 h 1396"/>
                <a:gd name="T2" fmla="*/ 1396 w 1396"/>
                <a:gd name="T3" fmla="*/ 1396 h 1396"/>
                <a:gd name="T4" fmla="*/ 1396 w 1396"/>
                <a:gd name="T5" fmla="*/ 0 h 1396"/>
                <a:gd name="T6" fmla="*/ 0 w 1396"/>
                <a:gd name="T7" fmla="*/ 1396 h 1396"/>
              </a:gdLst>
              <a:ahLst/>
              <a:cxnLst>
                <a:cxn ang="0">
                  <a:pos x="T0" y="T1"/>
                </a:cxn>
                <a:cxn ang="0">
                  <a:pos x="T2" y="T3"/>
                </a:cxn>
                <a:cxn ang="0">
                  <a:pos x="T4" y="T5"/>
                </a:cxn>
                <a:cxn ang="0">
                  <a:pos x="T6" y="T7"/>
                </a:cxn>
              </a:cxnLst>
              <a:rect l="0" t="0" r="r" b="b"/>
              <a:pathLst>
                <a:path w="1396" h="1396">
                  <a:moveTo>
                    <a:pt x="0" y="1396"/>
                  </a:moveTo>
                  <a:lnTo>
                    <a:pt x="1396" y="1396"/>
                  </a:lnTo>
                  <a:lnTo>
                    <a:pt x="1396" y="0"/>
                  </a:lnTo>
                  <a:cubicBezTo>
                    <a:pt x="625" y="0"/>
                    <a:pt x="0" y="625"/>
                    <a:pt x="0" y="1396"/>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cxnSp>
        <p:nvCxnSpPr>
          <p:cNvPr id="7" name="직선 연결선[R] 6">
            <a:extLst>
              <a:ext uri="{FF2B5EF4-FFF2-40B4-BE49-F238E27FC236}">
                <a16:creationId xmlns:a16="http://schemas.microsoft.com/office/drawing/2014/main" id="{43CC99BA-A339-E458-45D5-B45BD1943DFE}"/>
              </a:ext>
            </a:extLst>
          </p:cNvPr>
          <p:cNvCxnSpPr>
            <a:cxnSpLocks/>
          </p:cNvCxnSpPr>
          <p:nvPr/>
        </p:nvCxnSpPr>
        <p:spPr>
          <a:xfrm>
            <a:off x="9360312" y="-2"/>
            <a:ext cx="0" cy="685800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9013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99BCC5C5-7343-A2E3-7B5D-FB2239501485}"/>
              </a:ext>
            </a:extLst>
          </p:cNvPr>
          <p:cNvPicPr>
            <a:picLocks noGrp="1" noChangeAspect="1"/>
          </p:cNvPicPr>
          <p:nvPr>
            <p:ph type="pic" sz="quarter" idx="10"/>
          </p:nvPr>
        </p:nvPicPr>
        <p:blipFill>
          <a:blip r:embed="rId2"/>
          <a:srcRect l="32453" r="32453"/>
          <a:stretch>
            <a:fillRect/>
          </a:stretch>
        </p:blipFill>
        <p:spPr>
          <a:xfrm>
            <a:off x="9381067" y="1"/>
            <a:ext cx="2810933" cy="6858000"/>
          </a:xfrm>
        </p:spPr>
      </p:pic>
      <p:sp>
        <p:nvSpPr>
          <p:cNvPr id="3" name="Text Placeholder 2">
            <a:extLst>
              <a:ext uri="{FF2B5EF4-FFF2-40B4-BE49-F238E27FC236}">
                <a16:creationId xmlns:a16="http://schemas.microsoft.com/office/drawing/2014/main" id="{A7D215F9-39BA-DC5F-1209-F41EFFE3F47A}"/>
              </a:ext>
            </a:extLst>
          </p:cNvPr>
          <p:cNvSpPr>
            <a:spLocks noGrp="1"/>
          </p:cNvSpPr>
          <p:nvPr>
            <p:ph type="body" sz="quarter" idx="13"/>
          </p:nvPr>
        </p:nvSpPr>
        <p:spPr>
          <a:xfrm>
            <a:off x="683050" y="1636557"/>
            <a:ext cx="8038163" cy="4356100"/>
          </a:xfrm>
        </p:spPr>
        <p:txBody>
          <a:bodyPr/>
          <a:lstStyle/>
          <a:p>
            <a:pPr eaLnBrk="1" fontAlgn="auto" hangingPunct="1">
              <a:spcAft>
                <a:spcPts val="0"/>
              </a:spcAft>
              <a:defRPr/>
            </a:pPr>
            <a:endParaRPr lang="en-US" altLang="en-US" dirty="0"/>
          </a:p>
          <a:p>
            <a:pPr marL="285750" indent="-285750" eaLnBrk="1" fontAlgn="auto" hangingPunct="1">
              <a:spcAft>
                <a:spcPts val="0"/>
              </a:spcAft>
              <a:buFont typeface="Wingdings" panose="05000000000000000000" pitchFamily="2" charset="2"/>
              <a:buChar char="v"/>
              <a:defRPr/>
            </a:pPr>
            <a:r>
              <a:rPr lang="en-US" altLang="en-US" dirty="0"/>
              <a:t>The system will be linked using a wireless network</a:t>
            </a:r>
          </a:p>
          <a:p>
            <a:pPr marL="285750" indent="-285750" eaLnBrk="1" fontAlgn="auto" hangingPunct="1">
              <a:spcAft>
                <a:spcPts val="0"/>
              </a:spcAft>
              <a:buFont typeface="Wingdings" panose="05000000000000000000" pitchFamily="2" charset="2"/>
              <a:buChar char="v"/>
              <a:defRPr/>
            </a:pPr>
            <a:r>
              <a:rPr lang="en-US" altLang="en-US" dirty="0"/>
              <a:t>The wireless capabilities will allow for a diversity of building layouts and for the use of the PDA system. </a:t>
            </a:r>
          </a:p>
          <a:p>
            <a:endParaRPr lang="en-IN" dirty="0"/>
          </a:p>
        </p:txBody>
      </p:sp>
      <p:sp>
        <p:nvSpPr>
          <p:cNvPr id="4" name="Text Placeholder 3">
            <a:extLst>
              <a:ext uri="{FF2B5EF4-FFF2-40B4-BE49-F238E27FC236}">
                <a16:creationId xmlns:a16="http://schemas.microsoft.com/office/drawing/2014/main" id="{8FA49FC1-FD73-9B82-01AE-F904C1ED3FE2}"/>
              </a:ext>
            </a:extLst>
          </p:cNvPr>
          <p:cNvSpPr>
            <a:spLocks noGrp="1"/>
          </p:cNvSpPr>
          <p:nvPr>
            <p:ph type="body" sz="quarter" idx="14"/>
          </p:nvPr>
        </p:nvSpPr>
        <p:spPr>
          <a:xfrm>
            <a:off x="683050" y="865343"/>
            <a:ext cx="8038163" cy="938057"/>
          </a:xfrm>
        </p:spPr>
        <p:txBody>
          <a:bodyPr/>
          <a:lstStyle/>
          <a:p>
            <a:r>
              <a:rPr lang="en-US" altLang="en-US" dirty="0"/>
              <a:t>Overall Communication</a:t>
            </a:r>
            <a:endParaRPr lang="en-IN" dirty="0"/>
          </a:p>
        </p:txBody>
      </p:sp>
      <p:cxnSp>
        <p:nvCxnSpPr>
          <p:cNvPr id="7" name="직선 연결선[R] 6">
            <a:extLst>
              <a:ext uri="{FF2B5EF4-FFF2-40B4-BE49-F238E27FC236}">
                <a16:creationId xmlns:a16="http://schemas.microsoft.com/office/drawing/2014/main" id="{6626022C-76A9-ADD8-A982-1FB8704F4569}"/>
              </a:ext>
            </a:extLst>
          </p:cNvPr>
          <p:cNvCxnSpPr>
            <a:cxnSpLocks/>
          </p:cNvCxnSpPr>
          <p:nvPr/>
        </p:nvCxnSpPr>
        <p:spPr>
          <a:xfrm>
            <a:off x="9284112" y="0"/>
            <a:ext cx="0" cy="685800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95306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0DF0C1EA-93E8-ECEF-2172-1CF5464580EC}"/>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rcRect l="32453" r="32453"/>
          <a:stretch>
            <a:fillRect/>
          </a:stretch>
        </p:blipFill>
        <p:spPr>
          <a:xfrm>
            <a:off x="9474200" y="-3"/>
            <a:ext cx="2717800" cy="6858004"/>
          </a:xfrm>
        </p:spPr>
      </p:pic>
      <p:sp>
        <p:nvSpPr>
          <p:cNvPr id="3" name="Text Placeholder 2">
            <a:extLst>
              <a:ext uri="{FF2B5EF4-FFF2-40B4-BE49-F238E27FC236}">
                <a16:creationId xmlns:a16="http://schemas.microsoft.com/office/drawing/2014/main" id="{E0116D0B-54F4-9BE3-7677-3AC2116F3A39}"/>
              </a:ext>
            </a:extLst>
          </p:cNvPr>
          <p:cNvSpPr>
            <a:spLocks noGrp="1"/>
          </p:cNvSpPr>
          <p:nvPr>
            <p:ph type="body" sz="quarter" idx="13"/>
          </p:nvPr>
        </p:nvSpPr>
        <p:spPr>
          <a:xfrm>
            <a:off x="683050" y="1752600"/>
            <a:ext cx="8038163" cy="4240057"/>
          </a:xfrm>
        </p:spPr>
        <p:txBody>
          <a:bodyPr/>
          <a:lstStyle/>
          <a:p>
            <a:pPr lvl="1" eaLnBrk="1" fontAlgn="auto" hangingPunct="1">
              <a:spcAft>
                <a:spcPts val="0"/>
              </a:spcAft>
              <a:defRPr/>
            </a:pPr>
            <a:r>
              <a:rPr lang="en-US" altLang="ko-KR" sz="1800" dirty="0">
                <a:ea typeface="굴림" panose="020B0503020000020004" pitchFamily="34" charset="-127"/>
              </a:rPr>
              <a:t>Java has support for input from barcode and scanners.</a:t>
            </a:r>
          </a:p>
          <a:p>
            <a:pPr lvl="1" eaLnBrk="1" fontAlgn="auto" hangingPunct="1">
              <a:spcAft>
                <a:spcPts val="0"/>
              </a:spcAft>
              <a:defRPr/>
            </a:pPr>
            <a:r>
              <a:rPr lang="en-US" altLang="ko-KR" sz="1800" dirty="0">
                <a:ea typeface="굴림" panose="020B0503020000020004" pitchFamily="34" charset="-127"/>
              </a:rPr>
              <a:t>It will actually be easy to use.</a:t>
            </a:r>
          </a:p>
          <a:p>
            <a:pPr lvl="1" eaLnBrk="1" fontAlgn="auto" hangingPunct="1">
              <a:spcAft>
                <a:spcPts val="0"/>
              </a:spcAft>
              <a:defRPr/>
            </a:pPr>
            <a:r>
              <a:rPr lang="en-US" altLang="ko-KR" sz="1800" dirty="0">
                <a:ea typeface="굴림" panose="020B0503020000020004" pitchFamily="34" charset="-127"/>
              </a:rPr>
              <a:t>Waiter/Waitresses will actually want to use PDA</a:t>
            </a:r>
            <a:r>
              <a:rPr lang="en-US" altLang="ko-KR" sz="1800" dirty="0">
                <a:latin typeface="Tahoma" panose="020B0604030504040204" pitchFamily="34" charset="0"/>
                <a:ea typeface="굴림" panose="020B0503020000020004" pitchFamily="34" charset="-127"/>
              </a:rPr>
              <a:t>’</a:t>
            </a:r>
            <a:r>
              <a:rPr lang="en-US" altLang="ko-KR" sz="1800" dirty="0">
                <a:ea typeface="굴림" panose="020B0503020000020004" pitchFamily="34" charset="-127"/>
              </a:rPr>
              <a:t>s rather than traditional methods (i.e. using paper pads or remembering orders). </a:t>
            </a:r>
          </a:p>
          <a:p>
            <a:endParaRPr lang="en-IN" dirty="0"/>
          </a:p>
        </p:txBody>
      </p:sp>
      <p:sp>
        <p:nvSpPr>
          <p:cNvPr id="4" name="Text Placeholder 3">
            <a:extLst>
              <a:ext uri="{FF2B5EF4-FFF2-40B4-BE49-F238E27FC236}">
                <a16:creationId xmlns:a16="http://schemas.microsoft.com/office/drawing/2014/main" id="{94837737-5A48-E6D4-3AD4-69955BC4EF73}"/>
              </a:ext>
            </a:extLst>
          </p:cNvPr>
          <p:cNvSpPr>
            <a:spLocks noGrp="1"/>
          </p:cNvSpPr>
          <p:nvPr>
            <p:ph type="body" sz="quarter" idx="14"/>
          </p:nvPr>
        </p:nvSpPr>
        <p:spPr>
          <a:xfrm>
            <a:off x="683050" y="865343"/>
            <a:ext cx="8038163" cy="946524"/>
          </a:xfrm>
        </p:spPr>
        <p:txBody>
          <a:bodyPr/>
          <a:lstStyle/>
          <a:p>
            <a:r>
              <a:rPr lang="en-US" altLang="en-US" dirty="0"/>
              <a:t>Assumptions</a:t>
            </a:r>
            <a:endParaRPr lang="en-IN" dirty="0"/>
          </a:p>
        </p:txBody>
      </p:sp>
      <p:cxnSp>
        <p:nvCxnSpPr>
          <p:cNvPr id="7" name="직선 연결선[R] 6">
            <a:extLst>
              <a:ext uri="{FF2B5EF4-FFF2-40B4-BE49-F238E27FC236}">
                <a16:creationId xmlns:a16="http://schemas.microsoft.com/office/drawing/2014/main" id="{2DA9A9A9-FC27-D515-677C-8E50A1F107DB}"/>
              </a:ext>
            </a:extLst>
          </p:cNvPr>
          <p:cNvCxnSpPr>
            <a:cxnSpLocks/>
          </p:cNvCxnSpPr>
          <p:nvPr/>
        </p:nvCxnSpPr>
        <p:spPr>
          <a:xfrm>
            <a:off x="9360312" y="0"/>
            <a:ext cx="0" cy="685800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921547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E278B192-227B-9593-1897-A94FBC1BEFA1}"/>
              </a:ext>
            </a:extLst>
          </p:cNvPr>
          <p:cNvPicPr>
            <a:picLocks noGrp="1" noChangeAspect="1"/>
          </p:cNvPicPr>
          <p:nvPr>
            <p:ph type="pic" sz="quarter" idx="10"/>
          </p:nvPr>
        </p:nvPicPr>
        <p:blipFill rotWithShape="1">
          <a:blip r:embed="rId2"/>
          <a:srcRect t="759" b="5273"/>
          <a:stretch/>
        </p:blipFill>
        <p:spPr>
          <a:xfrm>
            <a:off x="914400" y="0"/>
            <a:ext cx="11277600" cy="6434667"/>
          </a:xfrm>
        </p:spPr>
      </p:pic>
      <p:sp>
        <p:nvSpPr>
          <p:cNvPr id="4" name="Text Placeholder 3">
            <a:extLst>
              <a:ext uri="{FF2B5EF4-FFF2-40B4-BE49-F238E27FC236}">
                <a16:creationId xmlns:a16="http://schemas.microsoft.com/office/drawing/2014/main" id="{C1768161-4B3F-16A9-4499-D64C162E5667}"/>
              </a:ext>
            </a:extLst>
          </p:cNvPr>
          <p:cNvSpPr>
            <a:spLocks noGrp="1"/>
          </p:cNvSpPr>
          <p:nvPr>
            <p:ph type="body" sz="quarter" idx="14"/>
          </p:nvPr>
        </p:nvSpPr>
        <p:spPr>
          <a:xfrm rot="16200000">
            <a:off x="-3626483" y="1881343"/>
            <a:ext cx="8038163" cy="573990"/>
          </a:xfrm>
        </p:spPr>
        <p:txBody>
          <a:bodyPr/>
          <a:lstStyle/>
          <a:p>
            <a:r>
              <a:rPr lang="en-IN" sz="4000" dirty="0">
                <a:solidFill>
                  <a:schemeClr val="tx1"/>
                </a:solidFill>
              </a:rPr>
              <a:t>Project Review</a:t>
            </a:r>
          </a:p>
        </p:txBody>
      </p:sp>
      <p:cxnSp>
        <p:nvCxnSpPr>
          <p:cNvPr id="7" name="직선 연결선[R] 6">
            <a:extLst>
              <a:ext uri="{FF2B5EF4-FFF2-40B4-BE49-F238E27FC236}">
                <a16:creationId xmlns:a16="http://schemas.microsoft.com/office/drawing/2014/main" id="{94DF680D-DACA-153C-9534-ED7FDA4CD786}"/>
              </a:ext>
            </a:extLst>
          </p:cNvPr>
          <p:cNvCxnSpPr>
            <a:cxnSpLocks/>
          </p:cNvCxnSpPr>
          <p:nvPr/>
        </p:nvCxnSpPr>
        <p:spPr>
          <a:xfrm>
            <a:off x="914400" y="67733"/>
            <a:ext cx="0" cy="685800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B964A095-38BC-FD82-FBC0-3FB1C5C8CC7A}"/>
              </a:ext>
            </a:extLst>
          </p:cNvPr>
          <p:cNvCxnSpPr>
            <a:cxnSpLocks/>
          </p:cNvCxnSpPr>
          <p:nvPr/>
        </p:nvCxnSpPr>
        <p:spPr>
          <a:xfrm flipV="1">
            <a:off x="499534" y="1896536"/>
            <a:ext cx="313266" cy="262465"/>
          </a:xfrm>
          <a:prstGeom prst="bentConnector3">
            <a:avLst>
              <a:gd name="adj1" fmla="val 50000"/>
            </a:avLst>
          </a:prstGeom>
          <a:ln w="15875" cap="rnd">
            <a:bevel/>
            <a:tailEnd type="triangle"/>
          </a:ln>
          <a:scene3d>
            <a:camera prst="perspectiveFront"/>
            <a:lightRig rig="threePt" dir="t"/>
          </a:scene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1820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개체 틀 3">
            <a:extLst>
              <a:ext uri="{FF2B5EF4-FFF2-40B4-BE49-F238E27FC236}">
                <a16:creationId xmlns:a16="http://schemas.microsoft.com/office/drawing/2014/main" id="{668638A8-0CEA-E51A-2D65-FEB77F3389F3}"/>
              </a:ext>
            </a:extLst>
          </p:cNvPr>
          <p:cNvPicPr>
            <a:picLocks noGrp="1" noChangeAspect="1"/>
          </p:cNvPicPr>
          <p:nvPr>
            <p:ph type="pic" sz="quarter" idx="10"/>
          </p:nvPr>
        </p:nvPicPr>
        <p:blipFill>
          <a:blip r:embed="rId2"/>
          <a:srcRect t="7878" b="7878"/>
          <a:stretch>
            <a:fillRect/>
          </a:stretch>
        </p:blipFill>
        <p:spPr/>
      </p:pic>
      <p:sp>
        <p:nvSpPr>
          <p:cNvPr id="7" name="직사각형 6">
            <a:extLst>
              <a:ext uri="{FF2B5EF4-FFF2-40B4-BE49-F238E27FC236}">
                <a16:creationId xmlns:a16="http://schemas.microsoft.com/office/drawing/2014/main" id="{A52F0F3D-48E0-C4F9-DF21-8C7E58C0CE25}"/>
              </a:ext>
            </a:extLst>
          </p:cNvPr>
          <p:cNvSpPr/>
          <p:nvPr/>
        </p:nvSpPr>
        <p:spPr>
          <a:xfrm>
            <a:off x="0" y="4935794"/>
            <a:ext cx="12192000" cy="1922206"/>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cxnSp>
        <p:nvCxnSpPr>
          <p:cNvPr id="8" name="직선 연결선[R] 7">
            <a:extLst>
              <a:ext uri="{FF2B5EF4-FFF2-40B4-BE49-F238E27FC236}">
                <a16:creationId xmlns:a16="http://schemas.microsoft.com/office/drawing/2014/main" id="{AB827C6C-3B80-B3F1-3D2F-B183BC853CC8}"/>
              </a:ext>
            </a:extLst>
          </p:cNvPr>
          <p:cNvCxnSpPr/>
          <p:nvPr/>
        </p:nvCxnSpPr>
        <p:spPr>
          <a:xfrm>
            <a:off x="0" y="5161936"/>
            <a:ext cx="12191999"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8D534BF-1196-FBAE-FD29-4DAB169C75A8}"/>
              </a:ext>
            </a:extLst>
          </p:cNvPr>
          <p:cNvSpPr txBox="1"/>
          <p:nvPr/>
        </p:nvSpPr>
        <p:spPr>
          <a:xfrm>
            <a:off x="570271" y="5547027"/>
            <a:ext cx="7334864" cy="769441"/>
          </a:xfrm>
          <a:prstGeom prst="rect">
            <a:avLst/>
          </a:prstGeom>
          <a:noFill/>
        </p:spPr>
        <p:txBody>
          <a:bodyPr wrap="square" rtlCol="0">
            <a:spAutoFit/>
          </a:bodyPr>
          <a:lstStyle/>
          <a:p>
            <a:r>
              <a:rPr kumimoji="1" lang="en-US" altLang="ko-Kore-KR" sz="4400" dirty="0">
                <a:solidFill>
                  <a:schemeClr val="bg1"/>
                </a:solidFill>
                <a:latin typeface="+mj-lt"/>
                <a:ea typeface="NEXON Lv2 Gothic Bold" pitchFamily="2" charset="-127"/>
              </a:rPr>
              <a:t>Thank You</a:t>
            </a:r>
            <a:endParaRPr kumimoji="1" lang="ko-Kore-KR" altLang="en-US" sz="4400" dirty="0">
              <a:solidFill>
                <a:schemeClr val="bg1"/>
              </a:solidFill>
              <a:latin typeface="+mj-lt"/>
              <a:ea typeface="NEXON Lv2 Gothic Bold" pitchFamily="2" charset="-127"/>
            </a:endParaRPr>
          </a:p>
        </p:txBody>
      </p:sp>
      <p:grpSp>
        <p:nvGrpSpPr>
          <p:cNvPr id="13" name="그룹 12">
            <a:extLst>
              <a:ext uri="{FF2B5EF4-FFF2-40B4-BE49-F238E27FC236}">
                <a16:creationId xmlns:a16="http://schemas.microsoft.com/office/drawing/2014/main" id="{32F169B3-98A1-1F7E-C02A-726215BFE1E8}"/>
              </a:ext>
            </a:extLst>
          </p:cNvPr>
          <p:cNvGrpSpPr/>
          <p:nvPr/>
        </p:nvGrpSpPr>
        <p:grpSpPr>
          <a:xfrm>
            <a:off x="8686904" y="595844"/>
            <a:ext cx="457095" cy="414423"/>
            <a:chOff x="2384428" y="2620303"/>
            <a:chExt cx="787007" cy="1223120"/>
          </a:xfrm>
        </p:grpSpPr>
        <p:sp>
          <p:nvSpPr>
            <p:cNvPr id="11" name="Rectangle 28">
              <a:extLst>
                <a:ext uri="{FF2B5EF4-FFF2-40B4-BE49-F238E27FC236}">
                  <a16:creationId xmlns:a16="http://schemas.microsoft.com/office/drawing/2014/main" id="{62221EEE-7859-B7FB-C9EA-C52D716A454D}"/>
                </a:ext>
              </a:extLst>
            </p:cNvPr>
            <p:cNvSpPr>
              <a:spLocks noChangeArrowheads="1"/>
            </p:cNvSpPr>
            <p:nvPr/>
          </p:nvSpPr>
          <p:spPr bwMode="auto">
            <a:xfrm rot="16200000">
              <a:off x="1868111" y="3136620"/>
              <a:ext cx="1223120" cy="190486"/>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2" name="Rectangle 29">
              <a:extLst>
                <a:ext uri="{FF2B5EF4-FFF2-40B4-BE49-F238E27FC236}">
                  <a16:creationId xmlns:a16="http://schemas.microsoft.com/office/drawing/2014/main" id="{C9E01054-FFFA-E00D-4F9E-EC4C489BDD4A}"/>
                </a:ext>
              </a:extLst>
            </p:cNvPr>
            <p:cNvSpPr>
              <a:spLocks noChangeArrowheads="1"/>
            </p:cNvSpPr>
            <p:nvPr/>
          </p:nvSpPr>
          <p:spPr bwMode="auto">
            <a:xfrm rot="16200000">
              <a:off x="2464632" y="3136620"/>
              <a:ext cx="1223120" cy="190486"/>
            </a:xfrm>
            <a:prstGeom prst="rect">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spTree>
    <p:extLst>
      <p:ext uri="{BB962C8B-B14F-4D97-AF65-F5344CB8AC3E}">
        <p14:creationId xmlns:p14="http://schemas.microsoft.com/office/powerpoint/2010/main" val="2895279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78DD0A35-F8DA-40E5-F751-30A19DDD69B7}"/>
              </a:ext>
            </a:extLst>
          </p:cNvPr>
          <p:cNvSpPr/>
          <p:nvPr/>
        </p:nvSpPr>
        <p:spPr>
          <a:xfrm>
            <a:off x="4990362" y="-2"/>
            <a:ext cx="2248637" cy="685800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2" name="직사각형 1">
            <a:extLst>
              <a:ext uri="{FF2B5EF4-FFF2-40B4-BE49-F238E27FC236}">
                <a16:creationId xmlns:a16="http://schemas.microsoft.com/office/drawing/2014/main" id="{00E6BB52-0ECC-E3A7-57AF-00D28E86C3C7}"/>
              </a:ext>
            </a:extLst>
          </p:cNvPr>
          <p:cNvSpPr/>
          <p:nvPr/>
        </p:nvSpPr>
        <p:spPr>
          <a:xfrm>
            <a:off x="0" y="0"/>
            <a:ext cx="499478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6" name="그림 개체 틀 5">
            <a:extLst>
              <a:ext uri="{FF2B5EF4-FFF2-40B4-BE49-F238E27FC236}">
                <a16:creationId xmlns:a16="http://schemas.microsoft.com/office/drawing/2014/main" id="{3548019A-457A-9D4E-1A7E-3AC66533245F}"/>
              </a:ext>
            </a:extLst>
          </p:cNvPr>
          <p:cNvPicPr>
            <a:picLocks noGrp="1" noChangeAspect="1"/>
          </p:cNvPicPr>
          <p:nvPr>
            <p:ph type="pic" sz="quarter" idx="10"/>
          </p:nvPr>
        </p:nvPicPr>
        <p:blipFill>
          <a:blip r:embed="rId2"/>
          <a:srcRect t="1511" b="1511"/>
          <a:stretch>
            <a:fillRect/>
          </a:stretch>
        </p:blipFill>
        <p:spPr/>
      </p:pic>
      <p:grpSp>
        <p:nvGrpSpPr>
          <p:cNvPr id="3" name="그룹 2">
            <a:extLst>
              <a:ext uri="{FF2B5EF4-FFF2-40B4-BE49-F238E27FC236}">
                <a16:creationId xmlns:a16="http://schemas.microsoft.com/office/drawing/2014/main" id="{670E5614-D831-A4BA-AE98-5C73769A0E11}"/>
              </a:ext>
            </a:extLst>
          </p:cNvPr>
          <p:cNvGrpSpPr/>
          <p:nvPr/>
        </p:nvGrpSpPr>
        <p:grpSpPr>
          <a:xfrm rot="5400000">
            <a:off x="-912598" y="1686559"/>
            <a:ext cx="4090217" cy="717103"/>
            <a:chOff x="8019974" y="1715763"/>
            <a:chExt cx="2820806" cy="320306"/>
          </a:xfrm>
        </p:grpSpPr>
        <p:sp>
          <p:nvSpPr>
            <p:cNvPr id="4" name="Rectangle 309">
              <a:extLst>
                <a:ext uri="{FF2B5EF4-FFF2-40B4-BE49-F238E27FC236}">
                  <a16:creationId xmlns:a16="http://schemas.microsoft.com/office/drawing/2014/main" id="{F8D56E7E-A4A0-5CB9-8987-44010F566312}"/>
                </a:ext>
              </a:extLst>
            </p:cNvPr>
            <p:cNvSpPr>
              <a:spLocks noChangeArrowheads="1"/>
            </p:cNvSpPr>
            <p:nvPr/>
          </p:nvSpPr>
          <p:spPr bwMode="auto">
            <a:xfrm>
              <a:off x="8019974" y="1715763"/>
              <a:ext cx="2389881" cy="85567"/>
            </a:xfrm>
            <a:prstGeom prst="rect">
              <a:avLst/>
            </a:pr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5" name="Rectangle 310">
              <a:extLst>
                <a:ext uri="{FF2B5EF4-FFF2-40B4-BE49-F238E27FC236}">
                  <a16:creationId xmlns:a16="http://schemas.microsoft.com/office/drawing/2014/main" id="{4BD42CC6-13B9-6595-F3AB-DA8484665611}"/>
                </a:ext>
              </a:extLst>
            </p:cNvPr>
            <p:cNvSpPr>
              <a:spLocks noChangeArrowheads="1"/>
            </p:cNvSpPr>
            <p:nvPr/>
          </p:nvSpPr>
          <p:spPr bwMode="auto">
            <a:xfrm>
              <a:off x="9326374" y="1950502"/>
              <a:ext cx="1514406" cy="85567"/>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sp>
        <p:nvSpPr>
          <p:cNvPr id="9" name="TextBox 8">
            <a:extLst>
              <a:ext uri="{FF2B5EF4-FFF2-40B4-BE49-F238E27FC236}">
                <a16:creationId xmlns:a16="http://schemas.microsoft.com/office/drawing/2014/main" id="{2AF20C67-D58F-3872-8D7C-CEABED8557D2}"/>
              </a:ext>
            </a:extLst>
          </p:cNvPr>
          <p:cNvSpPr txBox="1"/>
          <p:nvPr/>
        </p:nvSpPr>
        <p:spPr>
          <a:xfrm>
            <a:off x="7941599" y="2686414"/>
            <a:ext cx="3612864" cy="338106"/>
          </a:xfrm>
          <a:prstGeom prst="rect">
            <a:avLst/>
          </a:prstGeom>
          <a:noFill/>
        </p:spPr>
        <p:txBody>
          <a:bodyPr wrap="square" rtlCol="0">
            <a:spAutoFit/>
          </a:bodyPr>
          <a:lstStyle/>
          <a:p>
            <a:pPr>
              <a:lnSpc>
                <a:spcPct val="150000"/>
              </a:lnSpc>
            </a:pPr>
            <a:endParaRPr kumimoji="1" lang="en-US" altLang="ko-Kore-KR" sz="1200" dirty="0">
              <a:solidFill>
                <a:schemeClr val="tx2">
                  <a:lumMod val="60000"/>
                  <a:lumOff val="40000"/>
                </a:schemeClr>
              </a:solidFill>
              <a:ea typeface="NEXON Lv2 Gothic Bold" pitchFamily="2" charset="-127"/>
            </a:endParaRPr>
          </a:p>
        </p:txBody>
      </p:sp>
      <p:sp>
        <p:nvSpPr>
          <p:cNvPr id="10" name="TextBox 9">
            <a:extLst>
              <a:ext uri="{FF2B5EF4-FFF2-40B4-BE49-F238E27FC236}">
                <a16:creationId xmlns:a16="http://schemas.microsoft.com/office/drawing/2014/main" id="{2672C8AA-C694-704E-403B-6CE56A8331C8}"/>
              </a:ext>
            </a:extLst>
          </p:cNvPr>
          <p:cNvSpPr txBox="1"/>
          <p:nvPr/>
        </p:nvSpPr>
        <p:spPr>
          <a:xfrm>
            <a:off x="7652084" y="891622"/>
            <a:ext cx="3612864" cy="5033494"/>
          </a:xfrm>
          <a:prstGeom prst="rect">
            <a:avLst/>
          </a:prstGeom>
          <a:noFill/>
        </p:spPr>
        <p:txBody>
          <a:bodyPr wrap="square" rtlCol="0">
            <a:spAutoFit/>
          </a:bodyPr>
          <a:lstStyle/>
          <a:p>
            <a:pPr>
              <a:lnSpc>
                <a:spcPct val="150000"/>
              </a:lnSpc>
            </a:pPr>
            <a:r>
              <a:rPr lang="en-US" b="0" i="0" dirty="0">
                <a:solidFill>
                  <a:srgbClr val="222222"/>
                </a:solidFill>
                <a:effectLst/>
                <a:latin typeface="open sans" panose="020B0606030504020204" pitchFamily="34" charset="0"/>
              </a:rPr>
              <a:t>The </a:t>
            </a:r>
            <a:r>
              <a:rPr lang="en-US" b="1" i="0" dirty="0">
                <a:solidFill>
                  <a:srgbClr val="222222"/>
                </a:solidFill>
                <a:effectLst/>
                <a:latin typeface="open sans" panose="020B0606030504020204" pitchFamily="34" charset="0"/>
              </a:rPr>
              <a:t>Point Of Sale Java Code</a:t>
            </a:r>
            <a:r>
              <a:rPr lang="en-US" b="0" i="0" dirty="0">
                <a:solidFill>
                  <a:srgbClr val="222222"/>
                </a:solidFill>
                <a:effectLst/>
                <a:latin typeface="open sans" panose="020B0606030504020204" pitchFamily="34" charset="0"/>
              </a:rPr>
              <a:t> is the location where a consumer makes a payment for goods or services, as well as where sales taxes may be due.</a:t>
            </a:r>
          </a:p>
          <a:p>
            <a:pPr>
              <a:lnSpc>
                <a:spcPct val="150000"/>
              </a:lnSpc>
            </a:pPr>
            <a:endParaRPr kumimoji="1" lang="en-US" altLang="ko-Kore-KR" dirty="0">
              <a:solidFill>
                <a:srgbClr val="222222"/>
              </a:solidFill>
              <a:latin typeface="open sans" panose="020B0606030504020204" pitchFamily="34" charset="0"/>
              <a:ea typeface="NEXON Lv2 Gothic Bold" pitchFamily="2" charset="-127"/>
            </a:endParaRPr>
          </a:p>
          <a:p>
            <a:pPr>
              <a:lnSpc>
                <a:spcPct val="150000"/>
              </a:lnSpc>
            </a:pPr>
            <a:r>
              <a:rPr lang="en-US" b="0" i="0" dirty="0">
                <a:solidFill>
                  <a:srgbClr val="222222"/>
                </a:solidFill>
                <a:effectLst/>
                <a:latin typeface="open sans" panose="020B0606030504020204" pitchFamily="34" charset="0"/>
              </a:rPr>
              <a:t>It could be a physical store with POS terminals and systems for processing card payments, or a virtual sales point like a computer or mobile electronic device.</a:t>
            </a:r>
            <a:endParaRPr kumimoji="1" lang="en-US" altLang="ko-Kore-KR" dirty="0">
              <a:ea typeface="NEXON Lv2 Gothic Bold" pitchFamily="2" charset="-127"/>
            </a:endParaRPr>
          </a:p>
        </p:txBody>
      </p:sp>
      <p:sp>
        <p:nvSpPr>
          <p:cNvPr id="14" name="TextBox 13">
            <a:extLst>
              <a:ext uri="{FF2B5EF4-FFF2-40B4-BE49-F238E27FC236}">
                <a16:creationId xmlns:a16="http://schemas.microsoft.com/office/drawing/2014/main" id="{B934FCAE-BDD2-2177-3C87-37833CC57831}"/>
              </a:ext>
            </a:extLst>
          </p:cNvPr>
          <p:cNvSpPr txBox="1"/>
          <p:nvPr/>
        </p:nvSpPr>
        <p:spPr>
          <a:xfrm>
            <a:off x="965528" y="4528677"/>
            <a:ext cx="4591654" cy="830997"/>
          </a:xfrm>
          <a:prstGeom prst="rect">
            <a:avLst/>
          </a:prstGeom>
          <a:noFill/>
        </p:spPr>
        <p:txBody>
          <a:bodyPr wrap="square" rtlCol="0">
            <a:spAutoFit/>
          </a:bodyPr>
          <a:lstStyle/>
          <a:p>
            <a:r>
              <a:rPr lang="en-IN" sz="4800" dirty="0">
                <a:solidFill>
                  <a:schemeClr val="bg1">
                    <a:lumMod val="95000"/>
                  </a:schemeClr>
                </a:solidFill>
              </a:rPr>
              <a:t>Point of Sale </a:t>
            </a:r>
          </a:p>
        </p:txBody>
      </p:sp>
    </p:spTree>
    <p:extLst>
      <p:ext uri="{BB962C8B-B14F-4D97-AF65-F5344CB8AC3E}">
        <p14:creationId xmlns:p14="http://schemas.microsoft.com/office/powerpoint/2010/main" val="846983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2">
            <a:extLst>
              <a:ext uri="{FF2B5EF4-FFF2-40B4-BE49-F238E27FC236}">
                <a16:creationId xmlns:a16="http://schemas.microsoft.com/office/drawing/2014/main" id="{923E2DC4-4C91-B4FC-DCDD-E3901D847CCF}"/>
              </a:ext>
            </a:extLst>
          </p:cNvPr>
          <p:cNvSpPr/>
          <p:nvPr/>
        </p:nvSpPr>
        <p:spPr>
          <a:xfrm>
            <a:off x="8917858" y="-2"/>
            <a:ext cx="3274142"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2" name="직사각형 1">
            <a:extLst>
              <a:ext uri="{FF2B5EF4-FFF2-40B4-BE49-F238E27FC236}">
                <a16:creationId xmlns:a16="http://schemas.microsoft.com/office/drawing/2014/main" id="{5E52A5A5-1AAD-4B80-1EB2-A0CA7584E873}"/>
              </a:ext>
            </a:extLst>
          </p:cNvPr>
          <p:cNvSpPr/>
          <p:nvPr/>
        </p:nvSpPr>
        <p:spPr>
          <a:xfrm>
            <a:off x="5562600" y="-2"/>
            <a:ext cx="3355258" cy="685800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4" name="그림 개체 틀 3">
            <a:extLst>
              <a:ext uri="{FF2B5EF4-FFF2-40B4-BE49-F238E27FC236}">
                <a16:creationId xmlns:a16="http://schemas.microsoft.com/office/drawing/2014/main" id="{1BAD1928-44B7-A30E-2459-4C3B2D661E65}"/>
              </a:ext>
            </a:extLst>
          </p:cNvPr>
          <p:cNvPicPr>
            <a:picLocks noGrp="1" noChangeAspect="1"/>
          </p:cNvPicPr>
          <p:nvPr>
            <p:ph type="pic" sz="quarter" idx="10"/>
          </p:nvPr>
        </p:nvPicPr>
        <p:blipFill>
          <a:blip r:embed="rId2"/>
          <a:srcRect t="6114" b="6114"/>
          <a:stretch>
            <a:fillRect/>
          </a:stretch>
        </p:blipFill>
        <p:spPr/>
      </p:pic>
      <p:grpSp>
        <p:nvGrpSpPr>
          <p:cNvPr id="8" name="그룹 7">
            <a:extLst>
              <a:ext uri="{FF2B5EF4-FFF2-40B4-BE49-F238E27FC236}">
                <a16:creationId xmlns:a16="http://schemas.microsoft.com/office/drawing/2014/main" id="{0FE3DA74-5276-FBFE-0125-15C9B0BCA545}"/>
              </a:ext>
            </a:extLst>
          </p:cNvPr>
          <p:cNvGrpSpPr/>
          <p:nvPr/>
        </p:nvGrpSpPr>
        <p:grpSpPr>
          <a:xfrm>
            <a:off x="8827208" y="3685631"/>
            <a:ext cx="2055984" cy="2057221"/>
            <a:chOff x="10454594" y="3233348"/>
            <a:chExt cx="1010861" cy="1011469"/>
          </a:xfrm>
        </p:grpSpPr>
        <p:sp>
          <p:nvSpPr>
            <p:cNvPr id="5" name="Freeform 15">
              <a:extLst>
                <a:ext uri="{FF2B5EF4-FFF2-40B4-BE49-F238E27FC236}">
                  <a16:creationId xmlns:a16="http://schemas.microsoft.com/office/drawing/2014/main" id="{2E86F8DC-7597-5951-5CCF-BE04F1449B1F}"/>
                </a:ext>
              </a:extLst>
            </p:cNvPr>
            <p:cNvSpPr>
              <a:spLocks/>
            </p:cNvSpPr>
            <p:nvPr/>
          </p:nvSpPr>
          <p:spPr bwMode="auto">
            <a:xfrm rot="16200000">
              <a:off x="10960024" y="3233653"/>
              <a:ext cx="505735" cy="505126"/>
            </a:xfrm>
            <a:custGeom>
              <a:avLst/>
              <a:gdLst>
                <a:gd name="T0" fmla="*/ 0 w 2680"/>
                <a:gd name="T1" fmla="*/ 2089 h 2680"/>
                <a:gd name="T2" fmla="*/ 0 w 2680"/>
                <a:gd name="T3" fmla="*/ 2680 h 2680"/>
                <a:gd name="T4" fmla="*/ 2680 w 2680"/>
                <a:gd name="T5" fmla="*/ 0 h 2680"/>
                <a:gd name="T6" fmla="*/ 2089 w 2680"/>
                <a:gd name="T7" fmla="*/ 0 h 2680"/>
                <a:gd name="T8" fmla="*/ 0 w 2680"/>
                <a:gd name="T9" fmla="*/ 2089 h 2680"/>
              </a:gdLst>
              <a:ahLst/>
              <a:cxnLst>
                <a:cxn ang="0">
                  <a:pos x="T0" y="T1"/>
                </a:cxn>
                <a:cxn ang="0">
                  <a:pos x="T2" y="T3"/>
                </a:cxn>
                <a:cxn ang="0">
                  <a:pos x="T4" y="T5"/>
                </a:cxn>
                <a:cxn ang="0">
                  <a:pos x="T6" y="T7"/>
                </a:cxn>
                <a:cxn ang="0">
                  <a:pos x="T8" y="T9"/>
                </a:cxn>
              </a:cxnLst>
              <a:rect l="0" t="0" r="r" b="b"/>
              <a:pathLst>
                <a:path w="2680" h="2680">
                  <a:moveTo>
                    <a:pt x="0" y="2089"/>
                  </a:moveTo>
                  <a:lnTo>
                    <a:pt x="0" y="2680"/>
                  </a:lnTo>
                  <a:cubicBezTo>
                    <a:pt x="1480" y="2680"/>
                    <a:pt x="2680" y="1480"/>
                    <a:pt x="2680" y="0"/>
                  </a:cubicBezTo>
                  <a:lnTo>
                    <a:pt x="2089" y="0"/>
                  </a:lnTo>
                  <a:cubicBezTo>
                    <a:pt x="2089" y="1154"/>
                    <a:pt x="1154" y="2089"/>
                    <a:pt x="0" y="208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6" name="Freeform 16">
              <a:extLst>
                <a:ext uri="{FF2B5EF4-FFF2-40B4-BE49-F238E27FC236}">
                  <a16:creationId xmlns:a16="http://schemas.microsoft.com/office/drawing/2014/main" id="{1BDDCDED-949F-3165-CAED-568562191FEC}"/>
                </a:ext>
              </a:extLst>
            </p:cNvPr>
            <p:cNvSpPr>
              <a:spLocks/>
            </p:cNvSpPr>
            <p:nvPr/>
          </p:nvSpPr>
          <p:spPr bwMode="auto">
            <a:xfrm rot="16200000">
              <a:off x="10960024" y="3739387"/>
              <a:ext cx="505735" cy="505126"/>
            </a:xfrm>
            <a:custGeom>
              <a:avLst/>
              <a:gdLst>
                <a:gd name="T0" fmla="*/ 2681 w 2681"/>
                <a:gd name="T1" fmla="*/ 2680 h 2680"/>
                <a:gd name="T2" fmla="*/ 2681 w 2681"/>
                <a:gd name="T3" fmla="*/ 2089 h 2680"/>
                <a:gd name="T4" fmla="*/ 591 w 2681"/>
                <a:gd name="T5" fmla="*/ 0 h 2680"/>
                <a:gd name="T6" fmla="*/ 0 w 2681"/>
                <a:gd name="T7" fmla="*/ 0 h 2680"/>
                <a:gd name="T8" fmla="*/ 2681 w 2681"/>
                <a:gd name="T9" fmla="*/ 2680 h 2680"/>
              </a:gdLst>
              <a:ahLst/>
              <a:cxnLst>
                <a:cxn ang="0">
                  <a:pos x="T0" y="T1"/>
                </a:cxn>
                <a:cxn ang="0">
                  <a:pos x="T2" y="T3"/>
                </a:cxn>
                <a:cxn ang="0">
                  <a:pos x="T4" y="T5"/>
                </a:cxn>
                <a:cxn ang="0">
                  <a:pos x="T6" y="T7"/>
                </a:cxn>
                <a:cxn ang="0">
                  <a:pos x="T8" y="T9"/>
                </a:cxn>
              </a:cxnLst>
              <a:rect l="0" t="0" r="r" b="b"/>
              <a:pathLst>
                <a:path w="2681" h="2680">
                  <a:moveTo>
                    <a:pt x="2681" y="2680"/>
                  </a:moveTo>
                  <a:lnTo>
                    <a:pt x="2681" y="2089"/>
                  </a:lnTo>
                  <a:cubicBezTo>
                    <a:pt x="1527" y="2089"/>
                    <a:pt x="591" y="1154"/>
                    <a:pt x="591" y="0"/>
                  </a:cubicBezTo>
                  <a:lnTo>
                    <a:pt x="0" y="0"/>
                  </a:lnTo>
                  <a:cubicBezTo>
                    <a:pt x="0" y="1480"/>
                    <a:pt x="1200" y="2680"/>
                    <a:pt x="2681" y="26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7" name="Freeform 20">
              <a:extLst>
                <a:ext uri="{FF2B5EF4-FFF2-40B4-BE49-F238E27FC236}">
                  <a16:creationId xmlns:a16="http://schemas.microsoft.com/office/drawing/2014/main" id="{E4954A68-F806-846A-E403-946A51A4A328}"/>
                </a:ext>
              </a:extLst>
            </p:cNvPr>
            <p:cNvSpPr>
              <a:spLocks/>
            </p:cNvSpPr>
            <p:nvPr/>
          </p:nvSpPr>
          <p:spPr bwMode="auto">
            <a:xfrm rot="16200000">
              <a:off x="10454594" y="3233348"/>
              <a:ext cx="505735" cy="505735"/>
            </a:xfrm>
            <a:custGeom>
              <a:avLst/>
              <a:gdLst>
                <a:gd name="T0" fmla="*/ 0 w 2680"/>
                <a:gd name="T1" fmla="*/ 0 h 2681"/>
                <a:gd name="T2" fmla="*/ 0 w 2680"/>
                <a:gd name="T3" fmla="*/ 592 h 2681"/>
                <a:gd name="T4" fmla="*/ 2089 w 2680"/>
                <a:gd name="T5" fmla="*/ 2681 h 2681"/>
                <a:gd name="T6" fmla="*/ 2680 w 2680"/>
                <a:gd name="T7" fmla="*/ 2681 h 2681"/>
                <a:gd name="T8" fmla="*/ 0 w 2680"/>
                <a:gd name="T9" fmla="*/ 0 h 2681"/>
              </a:gdLst>
              <a:ahLst/>
              <a:cxnLst>
                <a:cxn ang="0">
                  <a:pos x="T0" y="T1"/>
                </a:cxn>
                <a:cxn ang="0">
                  <a:pos x="T2" y="T3"/>
                </a:cxn>
                <a:cxn ang="0">
                  <a:pos x="T4" y="T5"/>
                </a:cxn>
                <a:cxn ang="0">
                  <a:pos x="T6" y="T7"/>
                </a:cxn>
                <a:cxn ang="0">
                  <a:pos x="T8" y="T9"/>
                </a:cxn>
              </a:cxnLst>
              <a:rect l="0" t="0" r="r" b="b"/>
              <a:pathLst>
                <a:path w="2680" h="2681">
                  <a:moveTo>
                    <a:pt x="0" y="0"/>
                  </a:moveTo>
                  <a:lnTo>
                    <a:pt x="0" y="592"/>
                  </a:lnTo>
                  <a:cubicBezTo>
                    <a:pt x="1154" y="592"/>
                    <a:pt x="2089" y="1527"/>
                    <a:pt x="2089" y="2681"/>
                  </a:cubicBezTo>
                  <a:lnTo>
                    <a:pt x="2680" y="2681"/>
                  </a:lnTo>
                  <a:cubicBezTo>
                    <a:pt x="2680" y="1200"/>
                    <a:pt x="1480" y="0"/>
                    <a:pt x="0" y="0"/>
                  </a:cubicBezTo>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9" name="그룹 8">
            <a:extLst>
              <a:ext uri="{FF2B5EF4-FFF2-40B4-BE49-F238E27FC236}">
                <a16:creationId xmlns:a16="http://schemas.microsoft.com/office/drawing/2014/main" id="{65D8BD2E-D9E0-A9DB-95C7-57AEE586E98A}"/>
              </a:ext>
            </a:extLst>
          </p:cNvPr>
          <p:cNvGrpSpPr/>
          <p:nvPr/>
        </p:nvGrpSpPr>
        <p:grpSpPr>
          <a:xfrm rot="10800000">
            <a:off x="11148174" y="690702"/>
            <a:ext cx="367955" cy="1088936"/>
            <a:chOff x="10673553" y="2347274"/>
            <a:chExt cx="403152" cy="1193100"/>
          </a:xfrm>
          <a:solidFill>
            <a:schemeClr val="accent2">
              <a:lumMod val="60000"/>
              <a:lumOff val="40000"/>
            </a:schemeClr>
          </a:solidFill>
        </p:grpSpPr>
        <p:sp>
          <p:nvSpPr>
            <p:cNvPr id="10" name="Oval 100">
              <a:extLst>
                <a:ext uri="{FF2B5EF4-FFF2-40B4-BE49-F238E27FC236}">
                  <a16:creationId xmlns:a16="http://schemas.microsoft.com/office/drawing/2014/main" id="{62F43B8E-1F40-93F3-8C1F-6C5C452C32B7}"/>
                </a:ext>
              </a:extLst>
            </p:cNvPr>
            <p:cNvSpPr>
              <a:spLocks noChangeArrowheads="1"/>
            </p:cNvSpPr>
            <p:nvPr/>
          </p:nvSpPr>
          <p:spPr bwMode="auto">
            <a:xfrm rot="16200000">
              <a:off x="10676276" y="3401451"/>
              <a:ext cx="136201"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1" name="Oval 101">
              <a:extLst>
                <a:ext uri="{FF2B5EF4-FFF2-40B4-BE49-F238E27FC236}">
                  <a16:creationId xmlns:a16="http://schemas.microsoft.com/office/drawing/2014/main" id="{21FB730C-A085-E8BE-9F7D-EB6F268C3A90}"/>
                </a:ext>
              </a:extLst>
            </p:cNvPr>
            <p:cNvSpPr>
              <a:spLocks noChangeArrowheads="1"/>
            </p:cNvSpPr>
            <p:nvPr/>
          </p:nvSpPr>
          <p:spPr bwMode="auto">
            <a:xfrm rot="16200000">
              <a:off x="10673553" y="3137224"/>
              <a:ext cx="141646"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2" name="Oval 102">
              <a:extLst>
                <a:ext uri="{FF2B5EF4-FFF2-40B4-BE49-F238E27FC236}">
                  <a16:creationId xmlns:a16="http://schemas.microsoft.com/office/drawing/2014/main" id="{40ABE35E-D391-A5D5-A488-F319D3092B17}"/>
                </a:ext>
              </a:extLst>
            </p:cNvPr>
            <p:cNvSpPr>
              <a:spLocks noChangeArrowheads="1"/>
            </p:cNvSpPr>
            <p:nvPr/>
          </p:nvSpPr>
          <p:spPr bwMode="auto">
            <a:xfrm rot="16200000">
              <a:off x="10673553" y="2875723"/>
              <a:ext cx="141646"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3" name="Oval 103">
              <a:extLst>
                <a:ext uri="{FF2B5EF4-FFF2-40B4-BE49-F238E27FC236}">
                  <a16:creationId xmlns:a16="http://schemas.microsoft.com/office/drawing/2014/main" id="{F55A2068-9DB0-C667-46A1-1A5943E7B41D}"/>
                </a:ext>
              </a:extLst>
            </p:cNvPr>
            <p:cNvSpPr>
              <a:spLocks noChangeArrowheads="1"/>
            </p:cNvSpPr>
            <p:nvPr/>
          </p:nvSpPr>
          <p:spPr bwMode="auto">
            <a:xfrm rot="16200000">
              <a:off x="10673553" y="2608777"/>
              <a:ext cx="141646"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4" name="Oval 104">
              <a:extLst>
                <a:ext uri="{FF2B5EF4-FFF2-40B4-BE49-F238E27FC236}">
                  <a16:creationId xmlns:a16="http://schemas.microsoft.com/office/drawing/2014/main" id="{15CBB6E1-7650-0269-42A5-89E30592A106}"/>
                </a:ext>
              </a:extLst>
            </p:cNvPr>
            <p:cNvSpPr>
              <a:spLocks noChangeArrowheads="1"/>
            </p:cNvSpPr>
            <p:nvPr/>
          </p:nvSpPr>
          <p:spPr bwMode="auto">
            <a:xfrm rot="16200000">
              <a:off x="10673553" y="2347274"/>
              <a:ext cx="141646"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5" name="Oval 105">
              <a:extLst>
                <a:ext uri="{FF2B5EF4-FFF2-40B4-BE49-F238E27FC236}">
                  <a16:creationId xmlns:a16="http://schemas.microsoft.com/office/drawing/2014/main" id="{70830182-DA04-E111-A97B-35C8062ED2E6}"/>
                </a:ext>
              </a:extLst>
            </p:cNvPr>
            <p:cNvSpPr>
              <a:spLocks noChangeArrowheads="1"/>
            </p:cNvSpPr>
            <p:nvPr/>
          </p:nvSpPr>
          <p:spPr bwMode="auto">
            <a:xfrm rot="16200000">
              <a:off x="10940501" y="3404170"/>
              <a:ext cx="136201"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6" name="Oval 106">
              <a:extLst>
                <a:ext uri="{FF2B5EF4-FFF2-40B4-BE49-F238E27FC236}">
                  <a16:creationId xmlns:a16="http://schemas.microsoft.com/office/drawing/2014/main" id="{4898DBB2-B1F3-FC31-CD7B-481169FD1F2E}"/>
                </a:ext>
              </a:extLst>
            </p:cNvPr>
            <p:cNvSpPr>
              <a:spLocks noChangeArrowheads="1"/>
            </p:cNvSpPr>
            <p:nvPr/>
          </p:nvSpPr>
          <p:spPr bwMode="auto">
            <a:xfrm rot="16200000">
              <a:off x="10937782" y="3139948"/>
              <a:ext cx="141646"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7" name="Oval 107">
              <a:extLst>
                <a:ext uri="{FF2B5EF4-FFF2-40B4-BE49-F238E27FC236}">
                  <a16:creationId xmlns:a16="http://schemas.microsoft.com/office/drawing/2014/main" id="{6E109224-0E76-94EF-8093-6AA276029450}"/>
                </a:ext>
              </a:extLst>
            </p:cNvPr>
            <p:cNvSpPr>
              <a:spLocks noChangeArrowheads="1"/>
            </p:cNvSpPr>
            <p:nvPr/>
          </p:nvSpPr>
          <p:spPr bwMode="auto">
            <a:xfrm rot="16200000">
              <a:off x="10937782" y="2878447"/>
              <a:ext cx="141646"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8" name="Oval 108">
              <a:extLst>
                <a:ext uri="{FF2B5EF4-FFF2-40B4-BE49-F238E27FC236}">
                  <a16:creationId xmlns:a16="http://schemas.microsoft.com/office/drawing/2014/main" id="{C64C0DE9-77DC-FCF0-1A1F-444931C6E770}"/>
                </a:ext>
              </a:extLst>
            </p:cNvPr>
            <p:cNvSpPr>
              <a:spLocks noChangeArrowheads="1"/>
            </p:cNvSpPr>
            <p:nvPr/>
          </p:nvSpPr>
          <p:spPr bwMode="auto">
            <a:xfrm rot="16200000">
              <a:off x="10937782" y="2611501"/>
              <a:ext cx="141646"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9" name="Oval 109">
              <a:extLst>
                <a:ext uri="{FF2B5EF4-FFF2-40B4-BE49-F238E27FC236}">
                  <a16:creationId xmlns:a16="http://schemas.microsoft.com/office/drawing/2014/main" id="{D2580A21-545E-8C9E-9315-6169F7A59286}"/>
                </a:ext>
              </a:extLst>
            </p:cNvPr>
            <p:cNvSpPr>
              <a:spLocks noChangeArrowheads="1"/>
            </p:cNvSpPr>
            <p:nvPr/>
          </p:nvSpPr>
          <p:spPr bwMode="auto">
            <a:xfrm rot="16200000">
              <a:off x="10937782" y="2350000"/>
              <a:ext cx="141646"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grpSp>
      <p:sp>
        <p:nvSpPr>
          <p:cNvPr id="20" name="TextBox 19">
            <a:extLst>
              <a:ext uri="{FF2B5EF4-FFF2-40B4-BE49-F238E27FC236}">
                <a16:creationId xmlns:a16="http://schemas.microsoft.com/office/drawing/2014/main" id="{6D6C9715-F488-209A-ED91-7302C900C830}"/>
              </a:ext>
            </a:extLst>
          </p:cNvPr>
          <p:cNvSpPr txBox="1"/>
          <p:nvPr/>
        </p:nvSpPr>
        <p:spPr>
          <a:xfrm>
            <a:off x="570271" y="809965"/>
            <a:ext cx="11621728" cy="707886"/>
          </a:xfrm>
          <a:prstGeom prst="rect">
            <a:avLst/>
          </a:prstGeom>
          <a:noFill/>
        </p:spPr>
        <p:txBody>
          <a:bodyPr wrap="square" rtlCol="0">
            <a:spAutoFit/>
          </a:bodyPr>
          <a:lstStyle/>
          <a:p>
            <a:r>
              <a:rPr lang="en-US" altLang="en-US" sz="4000" dirty="0"/>
              <a:t>Objective</a:t>
            </a:r>
            <a:endParaRPr kumimoji="1" lang="ko-Kore-KR" altLang="en-US" sz="2000" dirty="0">
              <a:solidFill>
                <a:schemeClr val="tx2">
                  <a:lumMod val="60000"/>
                  <a:lumOff val="40000"/>
                </a:schemeClr>
              </a:solidFill>
              <a:latin typeface="+mj-lt"/>
              <a:ea typeface="NEXON Lv2 Gothic Bold" pitchFamily="2" charset="-127"/>
            </a:endParaRPr>
          </a:p>
        </p:txBody>
      </p:sp>
      <p:sp>
        <p:nvSpPr>
          <p:cNvPr id="23" name="TextBox 22">
            <a:extLst>
              <a:ext uri="{FF2B5EF4-FFF2-40B4-BE49-F238E27FC236}">
                <a16:creationId xmlns:a16="http://schemas.microsoft.com/office/drawing/2014/main" id="{5EA14EF5-3C9A-3F23-C812-125DAA429501}"/>
              </a:ext>
            </a:extLst>
          </p:cNvPr>
          <p:cNvSpPr txBox="1"/>
          <p:nvPr/>
        </p:nvSpPr>
        <p:spPr>
          <a:xfrm>
            <a:off x="367481" y="1936055"/>
            <a:ext cx="4733908" cy="3374642"/>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kumimoji="1" lang="en-US" altLang="ko-Kore-KR" sz="1600" dirty="0">
                <a:ea typeface="NEXON Lv2 Gothic Bold" pitchFamily="2" charset="-127"/>
              </a:rPr>
              <a:t>Implementing a point of sale client and back office server to support sales and transactions in a small company or restaurant/bar.</a:t>
            </a:r>
          </a:p>
          <a:p>
            <a:pPr marL="285750" indent="-285750">
              <a:lnSpc>
                <a:spcPct val="150000"/>
              </a:lnSpc>
              <a:buFont typeface="Wingdings" panose="05000000000000000000" pitchFamily="2" charset="2"/>
              <a:buChar char="q"/>
            </a:pPr>
            <a:r>
              <a:rPr lang="en-US" altLang="ko-KR" sz="1600" dirty="0">
                <a:ea typeface="굴림" panose="020B0503020000020004" pitchFamily="34" charset="-127"/>
              </a:rPr>
              <a:t>The program will be easy to use, reliable, and secure. It also will be fully customizable by the administrator. Customizable buttons, menus, and users. </a:t>
            </a:r>
            <a:endParaRPr lang="en-US" altLang="en-US" sz="1600" dirty="0"/>
          </a:p>
          <a:p>
            <a:pPr marL="285750" indent="-285750">
              <a:lnSpc>
                <a:spcPct val="150000"/>
              </a:lnSpc>
              <a:buFont typeface="Arial" panose="020B0604020202020204" pitchFamily="34" charset="0"/>
              <a:buChar char="•"/>
            </a:pPr>
            <a:endParaRPr kumimoji="1" lang="en-US" altLang="ko-Kore-KR" sz="1600" dirty="0">
              <a:ea typeface="NEXON Lv2 Gothic Bold" pitchFamily="2" charset="-127"/>
            </a:endParaRPr>
          </a:p>
        </p:txBody>
      </p:sp>
    </p:spTree>
    <p:extLst>
      <p:ext uri="{BB962C8B-B14F-4D97-AF65-F5344CB8AC3E}">
        <p14:creationId xmlns:p14="http://schemas.microsoft.com/office/powerpoint/2010/main" val="3599236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2">
            <a:extLst>
              <a:ext uri="{FF2B5EF4-FFF2-40B4-BE49-F238E27FC236}">
                <a16:creationId xmlns:a16="http://schemas.microsoft.com/office/drawing/2014/main" id="{923E2DC4-4C91-B4FC-DCDD-E3901D847CCF}"/>
              </a:ext>
            </a:extLst>
          </p:cNvPr>
          <p:cNvSpPr/>
          <p:nvPr/>
        </p:nvSpPr>
        <p:spPr>
          <a:xfrm>
            <a:off x="8917858" y="-2"/>
            <a:ext cx="3274142"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sp>
        <p:nvSpPr>
          <p:cNvPr id="2" name="직사각형 1">
            <a:extLst>
              <a:ext uri="{FF2B5EF4-FFF2-40B4-BE49-F238E27FC236}">
                <a16:creationId xmlns:a16="http://schemas.microsoft.com/office/drawing/2014/main" id="{5E52A5A5-1AAD-4B80-1EB2-A0CA7584E873}"/>
              </a:ext>
            </a:extLst>
          </p:cNvPr>
          <p:cNvSpPr/>
          <p:nvPr/>
        </p:nvSpPr>
        <p:spPr>
          <a:xfrm>
            <a:off x="5562600" y="-2"/>
            <a:ext cx="3355258" cy="685800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4" name="그림 개체 틀 3">
            <a:extLst>
              <a:ext uri="{FF2B5EF4-FFF2-40B4-BE49-F238E27FC236}">
                <a16:creationId xmlns:a16="http://schemas.microsoft.com/office/drawing/2014/main" id="{1BAD1928-44B7-A30E-2459-4C3B2D661E65}"/>
              </a:ext>
            </a:extLst>
          </p:cNvPr>
          <p:cNvPicPr>
            <a:picLocks noGrp="1" noChangeAspect="1"/>
          </p:cNvPicPr>
          <p:nvPr>
            <p:ph type="pic" sz="quarter" idx="10"/>
          </p:nvPr>
        </p:nvPicPr>
        <p:blipFill>
          <a:blip r:embed="rId2"/>
          <a:srcRect t="6114" b="6114"/>
          <a:stretch>
            <a:fillRect/>
          </a:stretch>
        </p:blipFill>
        <p:spPr/>
      </p:pic>
      <p:grpSp>
        <p:nvGrpSpPr>
          <p:cNvPr id="8" name="그룹 7">
            <a:extLst>
              <a:ext uri="{FF2B5EF4-FFF2-40B4-BE49-F238E27FC236}">
                <a16:creationId xmlns:a16="http://schemas.microsoft.com/office/drawing/2014/main" id="{0FE3DA74-5276-FBFE-0125-15C9B0BCA545}"/>
              </a:ext>
            </a:extLst>
          </p:cNvPr>
          <p:cNvGrpSpPr/>
          <p:nvPr/>
        </p:nvGrpSpPr>
        <p:grpSpPr>
          <a:xfrm>
            <a:off x="8827208" y="3685631"/>
            <a:ext cx="2055984" cy="2057221"/>
            <a:chOff x="10454594" y="3233348"/>
            <a:chExt cx="1010861" cy="1011469"/>
          </a:xfrm>
        </p:grpSpPr>
        <p:sp>
          <p:nvSpPr>
            <p:cNvPr id="5" name="Freeform 15">
              <a:extLst>
                <a:ext uri="{FF2B5EF4-FFF2-40B4-BE49-F238E27FC236}">
                  <a16:creationId xmlns:a16="http://schemas.microsoft.com/office/drawing/2014/main" id="{2E86F8DC-7597-5951-5CCF-BE04F1449B1F}"/>
                </a:ext>
              </a:extLst>
            </p:cNvPr>
            <p:cNvSpPr>
              <a:spLocks/>
            </p:cNvSpPr>
            <p:nvPr/>
          </p:nvSpPr>
          <p:spPr bwMode="auto">
            <a:xfrm rot="16200000">
              <a:off x="10960024" y="3233653"/>
              <a:ext cx="505735" cy="505126"/>
            </a:xfrm>
            <a:custGeom>
              <a:avLst/>
              <a:gdLst>
                <a:gd name="T0" fmla="*/ 0 w 2680"/>
                <a:gd name="T1" fmla="*/ 2089 h 2680"/>
                <a:gd name="T2" fmla="*/ 0 w 2680"/>
                <a:gd name="T3" fmla="*/ 2680 h 2680"/>
                <a:gd name="T4" fmla="*/ 2680 w 2680"/>
                <a:gd name="T5" fmla="*/ 0 h 2680"/>
                <a:gd name="T6" fmla="*/ 2089 w 2680"/>
                <a:gd name="T7" fmla="*/ 0 h 2680"/>
                <a:gd name="T8" fmla="*/ 0 w 2680"/>
                <a:gd name="T9" fmla="*/ 2089 h 2680"/>
              </a:gdLst>
              <a:ahLst/>
              <a:cxnLst>
                <a:cxn ang="0">
                  <a:pos x="T0" y="T1"/>
                </a:cxn>
                <a:cxn ang="0">
                  <a:pos x="T2" y="T3"/>
                </a:cxn>
                <a:cxn ang="0">
                  <a:pos x="T4" y="T5"/>
                </a:cxn>
                <a:cxn ang="0">
                  <a:pos x="T6" y="T7"/>
                </a:cxn>
                <a:cxn ang="0">
                  <a:pos x="T8" y="T9"/>
                </a:cxn>
              </a:cxnLst>
              <a:rect l="0" t="0" r="r" b="b"/>
              <a:pathLst>
                <a:path w="2680" h="2680">
                  <a:moveTo>
                    <a:pt x="0" y="2089"/>
                  </a:moveTo>
                  <a:lnTo>
                    <a:pt x="0" y="2680"/>
                  </a:lnTo>
                  <a:cubicBezTo>
                    <a:pt x="1480" y="2680"/>
                    <a:pt x="2680" y="1480"/>
                    <a:pt x="2680" y="0"/>
                  </a:cubicBezTo>
                  <a:lnTo>
                    <a:pt x="2089" y="0"/>
                  </a:lnTo>
                  <a:cubicBezTo>
                    <a:pt x="2089" y="1154"/>
                    <a:pt x="1154" y="2089"/>
                    <a:pt x="0" y="208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6" name="Freeform 16">
              <a:extLst>
                <a:ext uri="{FF2B5EF4-FFF2-40B4-BE49-F238E27FC236}">
                  <a16:creationId xmlns:a16="http://schemas.microsoft.com/office/drawing/2014/main" id="{1BDDCDED-949F-3165-CAED-568562191FEC}"/>
                </a:ext>
              </a:extLst>
            </p:cNvPr>
            <p:cNvSpPr>
              <a:spLocks/>
            </p:cNvSpPr>
            <p:nvPr/>
          </p:nvSpPr>
          <p:spPr bwMode="auto">
            <a:xfrm rot="16200000">
              <a:off x="10960024" y="3739387"/>
              <a:ext cx="505735" cy="505126"/>
            </a:xfrm>
            <a:custGeom>
              <a:avLst/>
              <a:gdLst>
                <a:gd name="T0" fmla="*/ 2681 w 2681"/>
                <a:gd name="T1" fmla="*/ 2680 h 2680"/>
                <a:gd name="T2" fmla="*/ 2681 w 2681"/>
                <a:gd name="T3" fmla="*/ 2089 h 2680"/>
                <a:gd name="T4" fmla="*/ 591 w 2681"/>
                <a:gd name="T5" fmla="*/ 0 h 2680"/>
                <a:gd name="T6" fmla="*/ 0 w 2681"/>
                <a:gd name="T7" fmla="*/ 0 h 2680"/>
                <a:gd name="T8" fmla="*/ 2681 w 2681"/>
                <a:gd name="T9" fmla="*/ 2680 h 2680"/>
              </a:gdLst>
              <a:ahLst/>
              <a:cxnLst>
                <a:cxn ang="0">
                  <a:pos x="T0" y="T1"/>
                </a:cxn>
                <a:cxn ang="0">
                  <a:pos x="T2" y="T3"/>
                </a:cxn>
                <a:cxn ang="0">
                  <a:pos x="T4" y="T5"/>
                </a:cxn>
                <a:cxn ang="0">
                  <a:pos x="T6" y="T7"/>
                </a:cxn>
                <a:cxn ang="0">
                  <a:pos x="T8" y="T9"/>
                </a:cxn>
              </a:cxnLst>
              <a:rect l="0" t="0" r="r" b="b"/>
              <a:pathLst>
                <a:path w="2681" h="2680">
                  <a:moveTo>
                    <a:pt x="2681" y="2680"/>
                  </a:moveTo>
                  <a:lnTo>
                    <a:pt x="2681" y="2089"/>
                  </a:lnTo>
                  <a:cubicBezTo>
                    <a:pt x="1527" y="2089"/>
                    <a:pt x="591" y="1154"/>
                    <a:pt x="591" y="0"/>
                  </a:cubicBezTo>
                  <a:lnTo>
                    <a:pt x="0" y="0"/>
                  </a:lnTo>
                  <a:cubicBezTo>
                    <a:pt x="0" y="1480"/>
                    <a:pt x="1200" y="2680"/>
                    <a:pt x="2681" y="26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7" name="Freeform 20">
              <a:extLst>
                <a:ext uri="{FF2B5EF4-FFF2-40B4-BE49-F238E27FC236}">
                  <a16:creationId xmlns:a16="http://schemas.microsoft.com/office/drawing/2014/main" id="{E4954A68-F806-846A-E403-946A51A4A328}"/>
                </a:ext>
              </a:extLst>
            </p:cNvPr>
            <p:cNvSpPr>
              <a:spLocks/>
            </p:cNvSpPr>
            <p:nvPr/>
          </p:nvSpPr>
          <p:spPr bwMode="auto">
            <a:xfrm rot="16200000">
              <a:off x="10454594" y="3233348"/>
              <a:ext cx="505735" cy="505735"/>
            </a:xfrm>
            <a:custGeom>
              <a:avLst/>
              <a:gdLst>
                <a:gd name="T0" fmla="*/ 0 w 2680"/>
                <a:gd name="T1" fmla="*/ 0 h 2681"/>
                <a:gd name="T2" fmla="*/ 0 w 2680"/>
                <a:gd name="T3" fmla="*/ 592 h 2681"/>
                <a:gd name="T4" fmla="*/ 2089 w 2680"/>
                <a:gd name="T5" fmla="*/ 2681 h 2681"/>
                <a:gd name="T6" fmla="*/ 2680 w 2680"/>
                <a:gd name="T7" fmla="*/ 2681 h 2681"/>
                <a:gd name="T8" fmla="*/ 0 w 2680"/>
                <a:gd name="T9" fmla="*/ 0 h 2681"/>
              </a:gdLst>
              <a:ahLst/>
              <a:cxnLst>
                <a:cxn ang="0">
                  <a:pos x="T0" y="T1"/>
                </a:cxn>
                <a:cxn ang="0">
                  <a:pos x="T2" y="T3"/>
                </a:cxn>
                <a:cxn ang="0">
                  <a:pos x="T4" y="T5"/>
                </a:cxn>
                <a:cxn ang="0">
                  <a:pos x="T6" y="T7"/>
                </a:cxn>
                <a:cxn ang="0">
                  <a:pos x="T8" y="T9"/>
                </a:cxn>
              </a:cxnLst>
              <a:rect l="0" t="0" r="r" b="b"/>
              <a:pathLst>
                <a:path w="2680" h="2681">
                  <a:moveTo>
                    <a:pt x="0" y="0"/>
                  </a:moveTo>
                  <a:lnTo>
                    <a:pt x="0" y="592"/>
                  </a:lnTo>
                  <a:cubicBezTo>
                    <a:pt x="1154" y="592"/>
                    <a:pt x="2089" y="1527"/>
                    <a:pt x="2089" y="2681"/>
                  </a:cubicBezTo>
                  <a:lnTo>
                    <a:pt x="2680" y="2681"/>
                  </a:lnTo>
                  <a:cubicBezTo>
                    <a:pt x="2680" y="1200"/>
                    <a:pt x="1480" y="0"/>
                    <a:pt x="0" y="0"/>
                  </a:cubicBezTo>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9" name="그룹 8">
            <a:extLst>
              <a:ext uri="{FF2B5EF4-FFF2-40B4-BE49-F238E27FC236}">
                <a16:creationId xmlns:a16="http://schemas.microsoft.com/office/drawing/2014/main" id="{65D8BD2E-D9E0-A9DB-95C7-57AEE586E98A}"/>
              </a:ext>
            </a:extLst>
          </p:cNvPr>
          <p:cNvGrpSpPr/>
          <p:nvPr/>
        </p:nvGrpSpPr>
        <p:grpSpPr>
          <a:xfrm rot="10800000">
            <a:off x="11148174" y="690702"/>
            <a:ext cx="367955" cy="1088936"/>
            <a:chOff x="10673553" y="2347274"/>
            <a:chExt cx="403152" cy="1193100"/>
          </a:xfrm>
          <a:solidFill>
            <a:schemeClr val="accent2">
              <a:lumMod val="60000"/>
              <a:lumOff val="40000"/>
            </a:schemeClr>
          </a:solidFill>
        </p:grpSpPr>
        <p:sp>
          <p:nvSpPr>
            <p:cNvPr id="10" name="Oval 100">
              <a:extLst>
                <a:ext uri="{FF2B5EF4-FFF2-40B4-BE49-F238E27FC236}">
                  <a16:creationId xmlns:a16="http://schemas.microsoft.com/office/drawing/2014/main" id="{62F43B8E-1F40-93F3-8C1F-6C5C452C32B7}"/>
                </a:ext>
              </a:extLst>
            </p:cNvPr>
            <p:cNvSpPr>
              <a:spLocks noChangeArrowheads="1"/>
            </p:cNvSpPr>
            <p:nvPr/>
          </p:nvSpPr>
          <p:spPr bwMode="auto">
            <a:xfrm rot="16200000">
              <a:off x="10676276" y="3401451"/>
              <a:ext cx="136201"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1" name="Oval 101">
              <a:extLst>
                <a:ext uri="{FF2B5EF4-FFF2-40B4-BE49-F238E27FC236}">
                  <a16:creationId xmlns:a16="http://schemas.microsoft.com/office/drawing/2014/main" id="{21FB730C-A085-E8BE-9F7D-EB6F268C3A90}"/>
                </a:ext>
              </a:extLst>
            </p:cNvPr>
            <p:cNvSpPr>
              <a:spLocks noChangeArrowheads="1"/>
            </p:cNvSpPr>
            <p:nvPr/>
          </p:nvSpPr>
          <p:spPr bwMode="auto">
            <a:xfrm rot="16200000">
              <a:off x="10673553" y="3137224"/>
              <a:ext cx="141646"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2" name="Oval 102">
              <a:extLst>
                <a:ext uri="{FF2B5EF4-FFF2-40B4-BE49-F238E27FC236}">
                  <a16:creationId xmlns:a16="http://schemas.microsoft.com/office/drawing/2014/main" id="{40ABE35E-D391-A5D5-A488-F319D3092B17}"/>
                </a:ext>
              </a:extLst>
            </p:cNvPr>
            <p:cNvSpPr>
              <a:spLocks noChangeArrowheads="1"/>
            </p:cNvSpPr>
            <p:nvPr/>
          </p:nvSpPr>
          <p:spPr bwMode="auto">
            <a:xfrm rot="16200000">
              <a:off x="10673553" y="2875723"/>
              <a:ext cx="141646"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3" name="Oval 103">
              <a:extLst>
                <a:ext uri="{FF2B5EF4-FFF2-40B4-BE49-F238E27FC236}">
                  <a16:creationId xmlns:a16="http://schemas.microsoft.com/office/drawing/2014/main" id="{F55A2068-9DB0-C667-46A1-1A5943E7B41D}"/>
                </a:ext>
              </a:extLst>
            </p:cNvPr>
            <p:cNvSpPr>
              <a:spLocks noChangeArrowheads="1"/>
            </p:cNvSpPr>
            <p:nvPr/>
          </p:nvSpPr>
          <p:spPr bwMode="auto">
            <a:xfrm rot="16200000">
              <a:off x="10673553" y="2608777"/>
              <a:ext cx="141646"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4" name="Oval 104">
              <a:extLst>
                <a:ext uri="{FF2B5EF4-FFF2-40B4-BE49-F238E27FC236}">
                  <a16:creationId xmlns:a16="http://schemas.microsoft.com/office/drawing/2014/main" id="{15CBB6E1-7650-0269-42A5-89E30592A106}"/>
                </a:ext>
              </a:extLst>
            </p:cNvPr>
            <p:cNvSpPr>
              <a:spLocks noChangeArrowheads="1"/>
            </p:cNvSpPr>
            <p:nvPr/>
          </p:nvSpPr>
          <p:spPr bwMode="auto">
            <a:xfrm rot="16200000">
              <a:off x="10673553" y="2347274"/>
              <a:ext cx="141646" cy="141646"/>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5" name="Oval 105">
              <a:extLst>
                <a:ext uri="{FF2B5EF4-FFF2-40B4-BE49-F238E27FC236}">
                  <a16:creationId xmlns:a16="http://schemas.microsoft.com/office/drawing/2014/main" id="{70830182-DA04-E111-A97B-35C8062ED2E6}"/>
                </a:ext>
              </a:extLst>
            </p:cNvPr>
            <p:cNvSpPr>
              <a:spLocks noChangeArrowheads="1"/>
            </p:cNvSpPr>
            <p:nvPr/>
          </p:nvSpPr>
          <p:spPr bwMode="auto">
            <a:xfrm rot="16200000">
              <a:off x="10940501" y="3404170"/>
              <a:ext cx="136201"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6" name="Oval 106">
              <a:extLst>
                <a:ext uri="{FF2B5EF4-FFF2-40B4-BE49-F238E27FC236}">
                  <a16:creationId xmlns:a16="http://schemas.microsoft.com/office/drawing/2014/main" id="{4898DBB2-B1F3-FC31-CD7B-481169FD1F2E}"/>
                </a:ext>
              </a:extLst>
            </p:cNvPr>
            <p:cNvSpPr>
              <a:spLocks noChangeArrowheads="1"/>
            </p:cNvSpPr>
            <p:nvPr/>
          </p:nvSpPr>
          <p:spPr bwMode="auto">
            <a:xfrm rot="16200000">
              <a:off x="10937782" y="3139948"/>
              <a:ext cx="141646"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7" name="Oval 107">
              <a:extLst>
                <a:ext uri="{FF2B5EF4-FFF2-40B4-BE49-F238E27FC236}">
                  <a16:creationId xmlns:a16="http://schemas.microsoft.com/office/drawing/2014/main" id="{6E109224-0E76-94EF-8093-6AA276029450}"/>
                </a:ext>
              </a:extLst>
            </p:cNvPr>
            <p:cNvSpPr>
              <a:spLocks noChangeArrowheads="1"/>
            </p:cNvSpPr>
            <p:nvPr/>
          </p:nvSpPr>
          <p:spPr bwMode="auto">
            <a:xfrm rot="16200000">
              <a:off x="10937782" y="2878447"/>
              <a:ext cx="141646"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8" name="Oval 108">
              <a:extLst>
                <a:ext uri="{FF2B5EF4-FFF2-40B4-BE49-F238E27FC236}">
                  <a16:creationId xmlns:a16="http://schemas.microsoft.com/office/drawing/2014/main" id="{C64C0DE9-77DC-FCF0-1A1F-444931C6E770}"/>
                </a:ext>
              </a:extLst>
            </p:cNvPr>
            <p:cNvSpPr>
              <a:spLocks noChangeArrowheads="1"/>
            </p:cNvSpPr>
            <p:nvPr/>
          </p:nvSpPr>
          <p:spPr bwMode="auto">
            <a:xfrm rot="16200000">
              <a:off x="10937782" y="2611501"/>
              <a:ext cx="141646"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9" name="Oval 109">
              <a:extLst>
                <a:ext uri="{FF2B5EF4-FFF2-40B4-BE49-F238E27FC236}">
                  <a16:creationId xmlns:a16="http://schemas.microsoft.com/office/drawing/2014/main" id="{D2580A21-545E-8C9E-9315-6169F7A59286}"/>
                </a:ext>
              </a:extLst>
            </p:cNvPr>
            <p:cNvSpPr>
              <a:spLocks noChangeArrowheads="1"/>
            </p:cNvSpPr>
            <p:nvPr/>
          </p:nvSpPr>
          <p:spPr bwMode="auto">
            <a:xfrm rot="16200000">
              <a:off x="10937782" y="2350000"/>
              <a:ext cx="141646" cy="136201"/>
            </a:xfrm>
            <a:prstGeom prst="ellipse">
              <a:avLst/>
            </a:prstGeom>
            <a:grpFill/>
            <a:ln>
              <a:noFill/>
            </a:ln>
          </p:spPr>
          <p:txBody>
            <a:bodyPr vert="horz" wrap="square" lIns="91440" tIns="45720" rIns="91440" bIns="45720" numCol="1" anchor="t" anchorCtr="0" compatLnSpc="1">
              <a:prstTxWarp prst="textNoShape">
                <a:avLst/>
              </a:prstTxWarp>
            </a:bodyPr>
            <a:lstStyle/>
            <a:p>
              <a:endParaRPr lang="ko-KR" altLang="en-US"/>
            </a:p>
          </p:txBody>
        </p:sp>
      </p:grpSp>
      <p:sp>
        <p:nvSpPr>
          <p:cNvPr id="20" name="TextBox 19">
            <a:extLst>
              <a:ext uri="{FF2B5EF4-FFF2-40B4-BE49-F238E27FC236}">
                <a16:creationId xmlns:a16="http://schemas.microsoft.com/office/drawing/2014/main" id="{6D6C9715-F488-209A-ED91-7302C900C830}"/>
              </a:ext>
            </a:extLst>
          </p:cNvPr>
          <p:cNvSpPr txBox="1"/>
          <p:nvPr/>
        </p:nvSpPr>
        <p:spPr>
          <a:xfrm>
            <a:off x="570271" y="809965"/>
            <a:ext cx="11621728" cy="1107996"/>
          </a:xfrm>
          <a:prstGeom prst="rect">
            <a:avLst/>
          </a:prstGeom>
          <a:noFill/>
        </p:spPr>
        <p:txBody>
          <a:bodyPr wrap="square" rtlCol="0">
            <a:spAutoFit/>
          </a:bodyPr>
          <a:lstStyle/>
          <a:p>
            <a:r>
              <a:rPr lang="en-US" altLang="en-US" sz="6600" dirty="0"/>
              <a:t>Goals</a:t>
            </a:r>
            <a:endParaRPr kumimoji="1" lang="ko-Kore-KR" altLang="en-US" sz="2000" dirty="0">
              <a:solidFill>
                <a:schemeClr val="tx2">
                  <a:lumMod val="60000"/>
                  <a:lumOff val="40000"/>
                </a:schemeClr>
              </a:solidFill>
              <a:latin typeface="+mj-lt"/>
              <a:ea typeface="NEXON Lv2 Gothic Bold" pitchFamily="2" charset="-127"/>
            </a:endParaRPr>
          </a:p>
        </p:txBody>
      </p:sp>
      <p:sp>
        <p:nvSpPr>
          <p:cNvPr id="23" name="TextBox 22">
            <a:extLst>
              <a:ext uri="{FF2B5EF4-FFF2-40B4-BE49-F238E27FC236}">
                <a16:creationId xmlns:a16="http://schemas.microsoft.com/office/drawing/2014/main" id="{5EA14EF5-3C9A-3F23-C812-125DAA429501}"/>
              </a:ext>
            </a:extLst>
          </p:cNvPr>
          <p:cNvSpPr txBox="1"/>
          <p:nvPr/>
        </p:nvSpPr>
        <p:spPr>
          <a:xfrm>
            <a:off x="367481" y="2143804"/>
            <a:ext cx="4733908" cy="4113306"/>
          </a:xfrm>
          <a:prstGeom prst="rect">
            <a:avLst/>
          </a:prstGeom>
          <a:noFill/>
        </p:spPr>
        <p:txBody>
          <a:bodyPr wrap="square" rtlCol="0" anchor="ctr">
            <a:spAutoFit/>
          </a:bodyPr>
          <a:lstStyle/>
          <a:p>
            <a:pPr marL="285750" indent="-285750" eaLnBrk="1" fontAlgn="auto" hangingPunct="1">
              <a:lnSpc>
                <a:spcPct val="150000"/>
              </a:lnSpc>
              <a:spcAft>
                <a:spcPts val="0"/>
              </a:spcAft>
              <a:buFont typeface="Wingdings" panose="05000000000000000000" pitchFamily="2" charset="2"/>
              <a:buChar char="q"/>
              <a:defRPr/>
            </a:pPr>
            <a:r>
              <a:rPr lang="en-US" altLang="ko-KR" sz="1800" dirty="0">
                <a:ea typeface="굴림" panose="020B0503020000020004" pitchFamily="34" charset="-127"/>
              </a:rPr>
              <a:t>The ability to have security, ease of use, and power over how they want the application to function will be our selling point.</a:t>
            </a:r>
          </a:p>
          <a:p>
            <a:pPr marL="285750" indent="-285750" eaLnBrk="1" fontAlgn="auto" hangingPunct="1">
              <a:lnSpc>
                <a:spcPct val="150000"/>
              </a:lnSpc>
              <a:spcAft>
                <a:spcPts val="0"/>
              </a:spcAft>
              <a:buFont typeface="Wingdings" panose="05000000000000000000" pitchFamily="2" charset="2"/>
              <a:buChar char="q"/>
              <a:defRPr/>
            </a:pPr>
            <a:r>
              <a:rPr lang="en-US" altLang="ko-KR" sz="1800" dirty="0">
                <a:ea typeface="굴림" panose="020B0503020000020004" pitchFamily="34" charset="-127"/>
              </a:rPr>
              <a:t>Because of the quick employee turnover rate, our system will be different  because the interface will fairly intuitive. It will be easy to use. </a:t>
            </a:r>
          </a:p>
          <a:p>
            <a:pPr>
              <a:lnSpc>
                <a:spcPct val="150000"/>
              </a:lnSpc>
            </a:pPr>
            <a:endParaRPr lang="en-US" altLang="en-US" sz="1600" dirty="0"/>
          </a:p>
          <a:p>
            <a:pPr marL="285750" indent="-285750">
              <a:lnSpc>
                <a:spcPct val="150000"/>
              </a:lnSpc>
              <a:buFont typeface="Arial" panose="020B0604020202020204" pitchFamily="34" charset="0"/>
              <a:buChar char="•"/>
            </a:pPr>
            <a:endParaRPr kumimoji="1" lang="en-US" altLang="ko-Kore-KR" sz="1600" dirty="0">
              <a:ea typeface="NEXON Lv2 Gothic Bold" pitchFamily="2" charset="-127"/>
            </a:endParaRPr>
          </a:p>
        </p:txBody>
      </p:sp>
    </p:spTree>
    <p:extLst>
      <p:ext uri="{BB962C8B-B14F-4D97-AF65-F5344CB8AC3E}">
        <p14:creationId xmlns:p14="http://schemas.microsoft.com/office/powerpoint/2010/main" val="957287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Picture Placeholder 69" descr="A person sitting at a table using a computer&#10;&#10;Description generated with very high confidence">
            <a:extLst>
              <a:ext uri="{FF2B5EF4-FFF2-40B4-BE49-F238E27FC236}">
                <a16:creationId xmlns:a16="http://schemas.microsoft.com/office/drawing/2014/main" id="{6E06DCC3-3EA2-41E1-86F4-C63A6344D48A}"/>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2894" b="12894"/>
          <a:stretch>
            <a:fillRect/>
          </a:stretch>
        </p:blipFill>
        <p:spPr/>
      </p:pic>
      <p:sp>
        <p:nvSpPr>
          <p:cNvPr id="4" name="Right Triangle 3"/>
          <p:cNvSpPr/>
          <p:nvPr/>
        </p:nvSpPr>
        <p:spPr>
          <a:xfrm flipH="1">
            <a:off x="0" y="0"/>
            <a:ext cx="12192000" cy="6858000"/>
          </a:xfrm>
          <a:prstGeom prst="rtTriangle">
            <a:avLst/>
          </a:prstGeom>
          <a:solidFill>
            <a:schemeClr val="tx2">
              <a:lumMod val="50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ight Triangle 4"/>
          <p:cNvSpPr/>
          <p:nvPr/>
        </p:nvSpPr>
        <p:spPr>
          <a:xfrm rot="5400000" flipH="1">
            <a:off x="0" y="2092036"/>
            <a:ext cx="4765964" cy="4765964"/>
          </a:xfrm>
          <a:prstGeom prst="rtTriangle">
            <a:avLst/>
          </a:prstGeom>
          <a:solidFill>
            <a:schemeClr val="tx1">
              <a:lumMod val="95000"/>
              <a:lumOff val="5000"/>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862CB961-0FE2-453D-8999-87C08E576005}"/>
              </a:ext>
            </a:extLst>
          </p:cNvPr>
          <p:cNvSpPr/>
          <p:nvPr/>
        </p:nvSpPr>
        <p:spPr>
          <a:xfrm>
            <a:off x="3265714" y="4634674"/>
            <a:ext cx="9388929" cy="1107996"/>
          </a:xfrm>
          <a:prstGeom prst="rect">
            <a:avLst/>
          </a:prstGeom>
          <a:effectLst>
            <a:outerShdw blurRad="50800" dist="38100" dir="8100000" algn="tr" rotWithShape="0">
              <a:prstClr val="black">
                <a:alpha val="40000"/>
              </a:prstClr>
            </a:outerShdw>
          </a:effectLst>
        </p:spPr>
        <p:txBody>
          <a:bodyPr wrap="square">
            <a:spAutoFit/>
          </a:bodyPr>
          <a:lstStyle/>
          <a:p>
            <a:pPr algn="ctr"/>
            <a:r>
              <a:rPr lang="en-US" altLang="en-US" sz="6600" dirty="0">
                <a:solidFill>
                  <a:schemeClr val="bg1">
                    <a:lumMod val="85000"/>
                  </a:schemeClr>
                </a:solidFill>
                <a:latin typeface="+mj-lt"/>
              </a:rPr>
              <a:t>Our Community</a:t>
            </a:r>
            <a:r>
              <a:rPr lang="en-IN" sz="4000" b="1" dirty="0">
                <a:solidFill>
                  <a:schemeClr val="bg1">
                    <a:lumMod val="85000"/>
                  </a:schemeClr>
                </a:solidFill>
                <a:latin typeface="+mj-lt"/>
              </a:rPr>
              <a:t> </a:t>
            </a:r>
          </a:p>
        </p:txBody>
      </p:sp>
      <p:sp>
        <p:nvSpPr>
          <p:cNvPr id="71" name="Rectangle 70">
            <a:extLst>
              <a:ext uri="{FF2B5EF4-FFF2-40B4-BE49-F238E27FC236}">
                <a16:creationId xmlns:a16="http://schemas.microsoft.com/office/drawing/2014/main" id="{D43ED9AC-4FBD-4F1C-AAF6-FAFCC626D223}"/>
              </a:ext>
            </a:extLst>
          </p:cNvPr>
          <p:cNvSpPr/>
          <p:nvPr/>
        </p:nvSpPr>
        <p:spPr>
          <a:xfrm>
            <a:off x="4243138" y="467474"/>
            <a:ext cx="3234089" cy="1764586"/>
          </a:xfrm>
          <a:prstGeom prst="rect">
            <a:avLst/>
          </a:prstGeom>
        </p:spPr>
        <p:txBody>
          <a:bodyPr wrap="square">
            <a:spAutoFit/>
          </a:bodyPr>
          <a:lstStyle/>
          <a:p>
            <a:pPr marL="457200" algn="l" rtl="0" eaLnBrk="1" latinLnBrk="0" hangingPunct="1">
              <a:lnSpc>
                <a:spcPct val="150000"/>
              </a:lnSpc>
              <a:spcBef>
                <a:spcPts val="0"/>
              </a:spcBef>
              <a:spcAft>
                <a:spcPts val="800"/>
              </a:spcAft>
            </a:pPr>
            <a:r>
              <a:rPr lang="en-US" sz="2400" kern="1200" dirty="0">
                <a:solidFill>
                  <a:srgbClr val="000000"/>
                </a:solidFill>
                <a:effectLst/>
                <a:latin typeface="+mj-lt"/>
                <a:ea typeface="맑은 고딕" panose="020B0503020000020004" pitchFamily="34" charset="-127"/>
                <a:cs typeface="+mn-cs"/>
              </a:rPr>
              <a:t>Users:</a:t>
            </a:r>
            <a:endParaRPr lang="en-IN" sz="3200" dirty="0">
              <a:effectLst/>
              <a:latin typeface="+mj-lt"/>
            </a:endParaRPr>
          </a:p>
          <a:p>
            <a:pPr marL="285750" indent="-285750" algn="l" rtl="0" eaLnBrk="1" fontAlgn="auto" latinLnBrk="0" hangingPunct="1">
              <a:lnSpc>
                <a:spcPct val="150000"/>
              </a:lnSpc>
              <a:spcBef>
                <a:spcPts val="0"/>
              </a:spcBef>
              <a:spcAft>
                <a:spcPts val="0"/>
              </a:spcAft>
              <a:buFont typeface="Wingdings" panose="05000000000000000000" pitchFamily="2" charset="2"/>
              <a:buChar char="v"/>
            </a:pPr>
            <a:r>
              <a:rPr lang="en-US" sz="1600" kern="1200" dirty="0">
                <a:solidFill>
                  <a:srgbClr val="000000"/>
                </a:solidFill>
                <a:effectLst/>
                <a:latin typeface="Montserrat" panose="00000500000000000000" pitchFamily="2" charset="0"/>
                <a:ea typeface="맑은 고딕" panose="020B0503020000020004" pitchFamily="34" charset="-127"/>
                <a:cs typeface="+mn-cs"/>
              </a:rPr>
              <a:t>Waiters/Waitresses</a:t>
            </a:r>
            <a:endParaRPr lang="en-IN" sz="2000" dirty="0">
              <a:effectLst/>
            </a:endParaRPr>
          </a:p>
          <a:p>
            <a:pPr marL="285750" indent="-285750" algn="l" rtl="0" eaLnBrk="1" fontAlgn="auto" latinLnBrk="0" hangingPunct="1">
              <a:lnSpc>
                <a:spcPct val="150000"/>
              </a:lnSpc>
              <a:spcBef>
                <a:spcPts val="0"/>
              </a:spcBef>
              <a:spcAft>
                <a:spcPts val="0"/>
              </a:spcAft>
              <a:buFont typeface="Wingdings" panose="05000000000000000000" pitchFamily="2" charset="2"/>
              <a:buChar char="v"/>
            </a:pPr>
            <a:r>
              <a:rPr lang="en-US" sz="1600" kern="1200" dirty="0">
                <a:solidFill>
                  <a:srgbClr val="000000"/>
                </a:solidFill>
                <a:effectLst/>
                <a:latin typeface="Montserrat" panose="00000500000000000000" pitchFamily="2" charset="0"/>
                <a:ea typeface="맑은 고딕" panose="020B0503020000020004" pitchFamily="34" charset="-127"/>
                <a:cs typeface="+mn-cs"/>
              </a:rPr>
              <a:t>Cashiers</a:t>
            </a:r>
            <a:endParaRPr lang="en-IN" sz="2000" dirty="0">
              <a:effectLst/>
            </a:endParaRPr>
          </a:p>
          <a:p>
            <a:pPr marL="285750" indent="-285750">
              <a:buFont typeface="Wingdings" panose="05000000000000000000" pitchFamily="2" charset="2"/>
              <a:buChar char="v"/>
            </a:pPr>
            <a:r>
              <a:rPr lang="en-US" sz="1600" kern="1200" dirty="0">
                <a:solidFill>
                  <a:srgbClr val="000000"/>
                </a:solidFill>
                <a:effectLst/>
                <a:latin typeface="Montserrat" panose="00000500000000000000" pitchFamily="2" charset="0"/>
                <a:ea typeface="굴림" panose="020B0600000101010101" pitchFamily="34" charset="-127"/>
                <a:cs typeface="+mn-cs"/>
              </a:rPr>
              <a:t>Managers</a:t>
            </a:r>
            <a:endParaRPr lang="en-US" altLang="en-US" sz="1400" dirty="0"/>
          </a:p>
        </p:txBody>
      </p:sp>
      <p:sp>
        <p:nvSpPr>
          <p:cNvPr id="2" name="Rectangle 1">
            <a:extLst>
              <a:ext uri="{FF2B5EF4-FFF2-40B4-BE49-F238E27FC236}">
                <a16:creationId xmlns:a16="http://schemas.microsoft.com/office/drawing/2014/main" id="{1CE28E06-FC33-0EDF-7686-B235E1C39946}"/>
              </a:ext>
            </a:extLst>
          </p:cNvPr>
          <p:cNvSpPr/>
          <p:nvPr/>
        </p:nvSpPr>
        <p:spPr>
          <a:xfrm>
            <a:off x="1480686" y="397769"/>
            <a:ext cx="3234089" cy="1815241"/>
          </a:xfrm>
          <a:prstGeom prst="rect">
            <a:avLst/>
          </a:prstGeom>
        </p:spPr>
        <p:txBody>
          <a:bodyPr wrap="square">
            <a:spAutoFit/>
          </a:bodyPr>
          <a:lstStyle/>
          <a:p>
            <a:pPr lvl="1">
              <a:lnSpc>
                <a:spcPct val="150000"/>
              </a:lnSpc>
              <a:spcAft>
                <a:spcPts val="800"/>
              </a:spcAft>
            </a:pPr>
            <a:r>
              <a:rPr lang="en-US" altLang="en-US" sz="2400" dirty="0">
                <a:latin typeface="+mj-lt"/>
              </a:rPr>
              <a:t>Clients:</a:t>
            </a:r>
            <a:endParaRPr lang="en-US" sz="1600" dirty="0">
              <a:solidFill>
                <a:schemeClr val="tx1">
                  <a:lumMod val="75000"/>
                  <a:lumOff val="25000"/>
                </a:schemeClr>
              </a:solidFill>
              <a:latin typeface="Cambria" panose="02040503050406030204" pitchFamily="18" charset="0"/>
              <a:ea typeface="Cambria" panose="02040503050406030204" pitchFamily="18" charset="0"/>
              <a:cs typeface="Times New Roman" panose="02020603050405020304" pitchFamily="18" charset="0"/>
            </a:endParaRPr>
          </a:p>
          <a:p>
            <a:pPr marL="285750" indent="-285750" eaLnBrk="1" fontAlgn="auto" hangingPunct="1">
              <a:lnSpc>
                <a:spcPct val="150000"/>
              </a:lnSpc>
              <a:spcAft>
                <a:spcPts val="0"/>
              </a:spcAft>
              <a:buFont typeface="Wingdings" panose="05000000000000000000" pitchFamily="2" charset="2"/>
              <a:buChar char="v"/>
              <a:defRPr/>
            </a:pPr>
            <a:r>
              <a:rPr lang="en-US" altLang="en-US" sz="1600" dirty="0"/>
              <a:t>Bars</a:t>
            </a:r>
          </a:p>
          <a:p>
            <a:pPr marL="285750" indent="-285750" eaLnBrk="1" fontAlgn="auto" hangingPunct="1">
              <a:lnSpc>
                <a:spcPct val="150000"/>
              </a:lnSpc>
              <a:spcAft>
                <a:spcPts val="0"/>
              </a:spcAft>
              <a:buFont typeface="Wingdings" panose="05000000000000000000" pitchFamily="2" charset="2"/>
              <a:buChar char="v"/>
              <a:defRPr/>
            </a:pPr>
            <a:r>
              <a:rPr lang="en-US" altLang="en-US" sz="1600" dirty="0"/>
              <a:t>Restaurants</a:t>
            </a:r>
          </a:p>
          <a:p>
            <a:pPr marL="285750" indent="-285750" eaLnBrk="1" fontAlgn="auto" hangingPunct="1">
              <a:lnSpc>
                <a:spcPct val="150000"/>
              </a:lnSpc>
              <a:spcAft>
                <a:spcPts val="0"/>
              </a:spcAft>
              <a:buFont typeface="Wingdings" panose="05000000000000000000" pitchFamily="2" charset="2"/>
              <a:buChar char="v"/>
              <a:defRPr/>
            </a:pPr>
            <a:r>
              <a:rPr lang="en-US" altLang="en-US" sz="1600" dirty="0"/>
              <a:t>Small Retail Shops</a:t>
            </a:r>
          </a:p>
        </p:txBody>
      </p:sp>
    </p:spTree>
    <p:extLst>
      <p:ext uri="{BB962C8B-B14F-4D97-AF65-F5344CB8AC3E}">
        <p14:creationId xmlns:p14="http://schemas.microsoft.com/office/powerpoint/2010/main" val="1517886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개체 틀 7">
            <a:extLst>
              <a:ext uri="{FF2B5EF4-FFF2-40B4-BE49-F238E27FC236}">
                <a16:creationId xmlns:a16="http://schemas.microsoft.com/office/drawing/2014/main" id="{7CB64019-EFD1-5FD5-CEA9-5AEDD8E02EEF}"/>
              </a:ext>
            </a:extLst>
          </p:cNvPr>
          <p:cNvPicPr>
            <a:picLocks noGrp="1" noChangeAspect="1"/>
          </p:cNvPicPr>
          <p:nvPr>
            <p:ph type="pic" sz="quarter" idx="10"/>
          </p:nvPr>
        </p:nvPicPr>
        <p:blipFill>
          <a:blip r:embed="rId2"/>
          <a:srcRect t="36913" b="36913"/>
          <a:stretch>
            <a:fillRect/>
          </a:stretch>
        </p:blipFill>
        <p:spPr/>
      </p:pic>
      <p:sp>
        <p:nvSpPr>
          <p:cNvPr id="7" name="텍스트 개체 틀 6">
            <a:extLst>
              <a:ext uri="{FF2B5EF4-FFF2-40B4-BE49-F238E27FC236}">
                <a16:creationId xmlns:a16="http://schemas.microsoft.com/office/drawing/2014/main" id="{6A850B12-8B47-3E72-FF20-0A219A711891}"/>
              </a:ext>
            </a:extLst>
          </p:cNvPr>
          <p:cNvSpPr>
            <a:spLocks noGrp="1"/>
          </p:cNvSpPr>
          <p:nvPr>
            <p:ph type="body" sz="quarter" idx="13"/>
          </p:nvPr>
        </p:nvSpPr>
        <p:spPr/>
        <p:txBody>
          <a:bodyPr>
            <a:normAutofit/>
          </a:bodyPr>
          <a:lstStyle/>
          <a:p>
            <a:pPr marL="285750" indent="-285750" eaLnBrk="1" fontAlgn="auto" hangingPunct="1">
              <a:spcAft>
                <a:spcPts val="0"/>
              </a:spcAft>
              <a:buFont typeface="Wingdings" panose="05000000000000000000" pitchFamily="2" charset="2"/>
              <a:buChar char="§"/>
              <a:defRPr/>
            </a:pPr>
            <a:r>
              <a:rPr lang="en-US" altLang="en-US" sz="1600" dirty="0"/>
              <a:t>Back Office Server</a:t>
            </a:r>
          </a:p>
          <a:p>
            <a:pPr marL="285750" indent="-285750" eaLnBrk="1" fontAlgn="auto" hangingPunct="1">
              <a:spcAft>
                <a:spcPts val="0"/>
              </a:spcAft>
              <a:buFont typeface="Wingdings" panose="05000000000000000000" pitchFamily="2" charset="2"/>
              <a:buChar char="§"/>
              <a:defRPr/>
            </a:pPr>
            <a:r>
              <a:rPr lang="en-US" altLang="en-US" sz="1600" dirty="0"/>
              <a:t>Client Workstation</a:t>
            </a:r>
          </a:p>
          <a:p>
            <a:pPr marL="285750" indent="-285750" eaLnBrk="1" fontAlgn="auto" hangingPunct="1">
              <a:spcAft>
                <a:spcPts val="0"/>
              </a:spcAft>
              <a:buFont typeface="Wingdings" panose="05000000000000000000" pitchFamily="2" charset="2"/>
              <a:buChar char="§"/>
              <a:defRPr/>
            </a:pPr>
            <a:r>
              <a:rPr lang="en-US" altLang="en-US" sz="1600" dirty="0"/>
              <a:t>PDA’s (Optional)</a:t>
            </a:r>
          </a:p>
          <a:p>
            <a:pPr marL="285750" indent="-285750" eaLnBrk="1" fontAlgn="auto" hangingPunct="1">
              <a:spcAft>
                <a:spcPts val="0"/>
              </a:spcAft>
              <a:buFont typeface="Wingdings" panose="05000000000000000000" pitchFamily="2" charset="2"/>
              <a:buChar char="§"/>
              <a:defRPr/>
            </a:pPr>
            <a:r>
              <a:rPr lang="en-US" altLang="en-US" sz="1600" dirty="0"/>
              <a:t>Kitchen Display (Optional)</a:t>
            </a:r>
          </a:p>
        </p:txBody>
      </p:sp>
      <p:sp>
        <p:nvSpPr>
          <p:cNvPr id="9" name="텍스트 개체 틀 8">
            <a:extLst>
              <a:ext uri="{FF2B5EF4-FFF2-40B4-BE49-F238E27FC236}">
                <a16:creationId xmlns:a16="http://schemas.microsoft.com/office/drawing/2014/main" id="{0188213C-A761-425D-5F00-DDD0528749B2}"/>
              </a:ext>
            </a:extLst>
          </p:cNvPr>
          <p:cNvSpPr>
            <a:spLocks noGrp="1"/>
          </p:cNvSpPr>
          <p:nvPr>
            <p:ph type="body" sz="quarter" idx="14"/>
          </p:nvPr>
        </p:nvSpPr>
        <p:spPr/>
        <p:txBody>
          <a:bodyPr/>
          <a:lstStyle/>
          <a:p>
            <a:r>
              <a:rPr lang="en-US" altLang="en-US" dirty="0"/>
              <a:t>System Requirements</a:t>
            </a:r>
            <a:endParaRPr kumimoji="1" lang="ko-Kore-KR" altLang="en-US" dirty="0"/>
          </a:p>
        </p:txBody>
      </p:sp>
      <p:grpSp>
        <p:nvGrpSpPr>
          <p:cNvPr id="2" name="그룹 1">
            <a:extLst>
              <a:ext uri="{FF2B5EF4-FFF2-40B4-BE49-F238E27FC236}">
                <a16:creationId xmlns:a16="http://schemas.microsoft.com/office/drawing/2014/main" id="{D6E9DE64-0AE6-0430-4912-7543B3072DA3}"/>
              </a:ext>
            </a:extLst>
          </p:cNvPr>
          <p:cNvGrpSpPr/>
          <p:nvPr/>
        </p:nvGrpSpPr>
        <p:grpSpPr>
          <a:xfrm>
            <a:off x="0" y="682276"/>
            <a:ext cx="5986043" cy="388047"/>
            <a:chOff x="8019974" y="1715763"/>
            <a:chExt cx="2820806" cy="320306"/>
          </a:xfrm>
        </p:grpSpPr>
        <p:sp>
          <p:nvSpPr>
            <p:cNvPr id="3" name="Rectangle 309">
              <a:extLst>
                <a:ext uri="{FF2B5EF4-FFF2-40B4-BE49-F238E27FC236}">
                  <a16:creationId xmlns:a16="http://schemas.microsoft.com/office/drawing/2014/main" id="{945999CD-3513-1A32-B4C2-516A20F80277}"/>
                </a:ext>
              </a:extLst>
            </p:cNvPr>
            <p:cNvSpPr>
              <a:spLocks noChangeArrowheads="1"/>
            </p:cNvSpPr>
            <p:nvPr/>
          </p:nvSpPr>
          <p:spPr bwMode="auto">
            <a:xfrm>
              <a:off x="8019974" y="1715763"/>
              <a:ext cx="2389881" cy="85567"/>
            </a:xfrm>
            <a:prstGeom prst="rect">
              <a:avLst/>
            </a:pr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 name="Rectangle 310">
              <a:extLst>
                <a:ext uri="{FF2B5EF4-FFF2-40B4-BE49-F238E27FC236}">
                  <a16:creationId xmlns:a16="http://schemas.microsoft.com/office/drawing/2014/main" id="{89EE5F62-4D65-7997-ABD3-36DC424FBBEB}"/>
                </a:ext>
              </a:extLst>
            </p:cNvPr>
            <p:cNvSpPr>
              <a:spLocks noChangeArrowheads="1"/>
            </p:cNvSpPr>
            <p:nvPr/>
          </p:nvSpPr>
          <p:spPr bwMode="auto">
            <a:xfrm>
              <a:off x="9326374" y="1950502"/>
              <a:ext cx="1514406" cy="85567"/>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cxnSp>
        <p:nvCxnSpPr>
          <p:cNvPr id="5" name="직선 연결선[R] 4">
            <a:extLst>
              <a:ext uri="{FF2B5EF4-FFF2-40B4-BE49-F238E27FC236}">
                <a16:creationId xmlns:a16="http://schemas.microsoft.com/office/drawing/2014/main" id="{9B4FCBFF-C3A9-EFAA-DD04-5EF062854338}"/>
              </a:ext>
            </a:extLst>
          </p:cNvPr>
          <p:cNvCxnSpPr>
            <a:cxnSpLocks/>
          </p:cNvCxnSpPr>
          <p:nvPr/>
        </p:nvCxnSpPr>
        <p:spPr>
          <a:xfrm>
            <a:off x="0" y="1887794"/>
            <a:ext cx="12191999"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105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개체 틀 7">
            <a:extLst>
              <a:ext uri="{FF2B5EF4-FFF2-40B4-BE49-F238E27FC236}">
                <a16:creationId xmlns:a16="http://schemas.microsoft.com/office/drawing/2014/main" id="{7CB64019-EFD1-5FD5-CEA9-5AEDD8E02EEF}"/>
              </a:ext>
            </a:extLst>
          </p:cNvPr>
          <p:cNvPicPr>
            <a:picLocks noGrp="1" noChangeAspect="1"/>
          </p:cNvPicPr>
          <p:nvPr>
            <p:ph type="pic" sz="quarter" idx="10"/>
          </p:nvPr>
        </p:nvPicPr>
        <p:blipFill>
          <a:blip r:embed="rId2"/>
          <a:srcRect t="36913" b="36913"/>
          <a:stretch>
            <a:fillRect/>
          </a:stretch>
        </p:blipFill>
        <p:spPr/>
      </p:pic>
      <p:sp>
        <p:nvSpPr>
          <p:cNvPr id="7" name="텍스트 개체 틀 6">
            <a:extLst>
              <a:ext uri="{FF2B5EF4-FFF2-40B4-BE49-F238E27FC236}">
                <a16:creationId xmlns:a16="http://schemas.microsoft.com/office/drawing/2014/main" id="{6A850B12-8B47-3E72-FF20-0A219A711891}"/>
              </a:ext>
            </a:extLst>
          </p:cNvPr>
          <p:cNvSpPr>
            <a:spLocks noGrp="1"/>
          </p:cNvSpPr>
          <p:nvPr>
            <p:ph type="body" sz="quarter" idx="13"/>
          </p:nvPr>
        </p:nvSpPr>
        <p:spPr>
          <a:xfrm>
            <a:off x="511787" y="2061168"/>
            <a:ext cx="10948511" cy="4445507"/>
          </a:xfrm>
        </p:spPr>
        <p:txBody>
          <a:bodyPr>
            <a:normAutofit/>
          </a:bodyPr>
          <a:lstStyle/>
          <a:p>
            <a:pPr eaLnBrk="1" hangingPunct="1">
              <a:spcBef>
                <a:spcPct val="20000"/>
              </a:spcBef>
              <a:buClr>
                <a:schemeClr val="hlink"/>
              </a:buClr>
              <a:buFont typeface="Wingdings" panose="05000000000000000000" pitchFamily="2" charset="2"/>
              <a:buNone/>
              <a:defRPr/>
            </a:pPr>
            <a:r>
              <a:rPr lang="en-US" altLang="ko-KR" sz="1500" dirty="0">
                <a:latin typeface="+mj-lt"/>
                <a:ea typeface="굴림" panose="020B0503020000020004" pitchFamily="34" charset="-127"/>
              </a:rPr>
              <a:t>We will be using as the bare minimum for the suite two computers. One running the back office server which can:</a:t>
            </a:r>
          </a:p>
          <a:p>
            <a:pPr marL="609600" indent="-609600" eaLnBrk="1" fontAlgn="auto" hangingPunct="1">
              <a:spcAft>
                <a:spcPts val="0"/>
              </a:spcAft>
              <a:buFont typeface="Wingdings" panose="05000000000000000000" pitchFamily="2" charset="2"/>
              <a:buAutoNum type="arabicPeriod"/>
              <a:defRPr/>
            </a:pPr>
            <a:r>
              <a:rPr lang="en-US" altLang="ko-KR" dirty="0">
                <a:ea typeface="굴림" panose="020B0503020000020004" pitchFamily="34" charset="-127"/>
              </a:rPr>
              <a:t>Add new items to the database. Give them prices and place them in appropriate menus so that the client machine can browse for the item, select with the press of a button.</a:t>
            </a:r>
          </a:p>
          <a:p>
            <a:pPr marL="609600" indent="-609600" eaLnBrk="1" fontAlgn="auto" hangingPunct="1">
              <a:spcAft>
                <a:spcPts val="0"/>
              </a:spcAft>
              <a:buFont typeface="Wingdings" panose="05000000000000000000" pitchFamily="2" charset="2"/>
              <a:buAutoNum type="arabicPeriod"/>
              <a:defRPr/>
            </a:pPr>
            <a:r>
              <a:rPr lang="en-US" altLang="ko-KR" dirty="0">
                <a:ea typeface="굴림" panose="020B0503020000020004" pitchFamily="34" charset="-127"/>
              </a:rPr>
              <a:t>Edit existing items in database: </a:t>
            </a:r>
            <a:r>
              <a:rPr lang="en-US" altLang="ko-KR" dirty="0" err="1">
                <a:ea typeface="굴림" panose="020B0503020000020004" pitchFamily="34" charset="-127"/>
              </a:rPr>
              <a:t>ie</a:t>
            </a:r>
            <a:r>
              <a:rPr lang="en-US" altLang="ko-KR" dirty="0">
                <a:ea typeface="굴림" panose="020B0503020000020004" pitchFamily="34" charset="-127"/>
              </a:rPr>
              <a:t> change prices, change descriptions.</a:t>
            </a:r>
          </a:p>
          <a:p>
            <a:pPr marL="609600" indent="-609600" eaLnBrk="1" fontAlgn="auto" hangingPunct="1">
              <a:spcAft>
                <a:spcPts val="0"/>
              </a:spcAft>
              <a:buFont typeface="Wingdings" panose="05000000000000000000" pitchFamily="2" charset="2"/>
              <a:buAutoNum type="arabicPeriod"/>
              <a:defRPr/>
            </a:pPr>
            <a:r>
              <a:rPr lang="en-US" altLang="ko-KR" dirty="0">
                <a:ea typeface="굴림" panose="020B0503020000020004" pitchFamily="34" charset="-127"/>
              </a:rPr>
              <a:t>Print single users, daily, weekly, monthly, and yearly reports. This feature gives the manager information on the day to day sales helping in planning and monitoring what sells and what doesn</a:t>
            </a:r>
            <a:r>
              <a:rPr lang="en-US" altLang="ko-KR" dirty="0">
                <a:latin typeface="Tahoma" panose="020B0604030504040204" pitchFamily="34" charset="0"/>
                <a:ea typeface="굴림" panose="020B0503020000020004" pitchFamily="34" charset="-127"/>
              </a:rPr>
              <a:t>’</a:t>
            </a:r>
            <a:r>
              <a:rPr lang="en-US" altLang="ko-KR" dirty="0">
                <a:ea typeface="굴림" panose="020B0503020000020004" pitchFamily="34" charset="-127"/>
              </a:rPr>
              <a:t>t. Also can monitor transactions </a:t>
            </a:r>
          </a:p>
          <a:p>
            <a:pPr marL="609600" indent="-609600" eaLnBrk="1" fontAlgn="auto" hangingPunct="1">
              <a:spcAft>
                <a:spcPts val="0"/>
              </a:spcAft>
              <a:buFont typeface="Wingdings" panose="05000000000000000000" pitchFamily="2" charset="2"/>
              <a:buAutoNum type="arabicPeriod"/>
              <a:defRPr/>
            </a:pPr>
            <a:r>
              <a:rPr lang="en-US" altLang="ko-KR" dirty="0">
                <a:ea typeface="굴림" panose="020B0503020000020004" pitchFamily="34" charset="-127"/>
              </a:rPr>
              <a:t>Inventory. Can view inventory of items. Also can give an optional reminder if quantity of a certain item gets to a certain amount. </a:t>
            </a:r>
          </a:p>
          <a:p>
            <a:pPr marL="609600" indent="-609600" eaLnBrk="1" fontAlgn="auto" hangingPunct="1">
              <a:spcAft>
                <a:spcPts val="0"/>
              </a:spcAft>
              <a:buFont typeface="Wingdings" panose="05000000000000000000" pitchFamily="2" charset="2"/>
              <a:buAutoNum type="arabicPeriod"/>
              <a:defRPr/>
            </a:pPr>
            <a:r>
              <a:rPr lang="en-US" altLang="ko-KR" dirty="0">
                <a:ea typeface="굴림" panose="020B0503020000020004" pitchFamily="34" charset="-127"/>
              </a:rPr>
              <a:t>Add users to the system giving them unique login codes</a:t>
            </a:r>
          </a:p>
          <a:p>
            <a:pPr marL="609600" indent="-609600" eaLnBrk="1" fontAlgn="auto" hangingPunct="1">
              <a:spcAft>
                <a:spcPts val="0"/>
              </a:spcAft>
              <a:buFont typeface="Wingdings" panose="05000000000000000000" pitchFamily="2" charset="2"/>
              <a:buAutoNum type="arabicPeriod"/>
              <a:defRPr/>
            </a:pPr>
            <a:r>
              <a:rPr lang="en-US" altLang="ko-KR" dirty="0">
                <a:ea typeface="굴림" panose="020B0503020000020004" pitchFamily="34" charset="-127"/>
              </a:rPr>
              <a:t>Customer tracking: names, address, history</a:t>
            </a:r>
          </a:p>
          <a:p>
            <a:pPr marL="609600" indent="-609600" eaLnBrk="1" fontAlgn="auto" hangingPunct="1">
              <a:spcAft>
                <a:spcPts val="0"/>
              </a:spcAft>
              <a:buFont typeface="Wingdings" panose="05000000000000000000" pitchFamily="2" charset="2"/>
              <a:buNone/>
              <a:defRPr/>
            </a:pPr>
            <a:endParaRPr lang="en-US" altLang="ko-KR" sz="1000" dirty="0">
              <a:ea typeface="굴림" panose="020B0503020000020004" pitchFamily="34" charset="-127"/>
            </a:endParaRPr>
          </a:p>
          <a:p>
            <a:pPr marL="609600" indent="-609600" eaLnBrk="1" fontAlgn="auto" hangingPunct="1">
              <a:spcAft>
                <a:spcPts val="0"/>
              </a:spcAft>
              <a:defRPr/>
            </a:pPr>
            <a:endParaRPr lang="en-US" altLang="en-US" sz="1000" dirty="0"/>
          </a:p>
          <a:p>
            <a:pPr eaLnBrk="1" hangingPunct="1">
              <a:spcBef>
                <a:spcPct val="20000"/>
              </a:spcBef>
              <a:buClr>
                <a:schemeClr val="hlink"/>
              </a:buClr>
              <a:buFont typeface="Wingdings" panose="05000000000000000000" pitchFamily="2" charset="2"/>
              <a:buNone/>
              <a:defRPr/>
            </a:pPr>
            <a:endParaRPr lang="en-US" altLang="en-US" sz="1000" dirty="0">
              <a:latin typeface="+mj-lt"/>
            </a:endParaRPr>
          </a:p>
        </p:txBody>
      </p:sp>
      <p:sp>
        <p:nvSpPr>
          <p:cNvPr id="9" name="텍스트 개체 틀 8">
            <a:extLst>
              <a:ext uri="{FF2B5EF4-FFF2-40B4-BE49-F238E27FC236}">
                <a16:creationId xmlns:a16="http://schemas.microsoft.com/office/drawing/2014/main" id="{0188213C-A761-425D-5F00-DDD0528749B2}"/>
              </a:ext>
            </a:extLst>
          </p:cNvPr>
          <p:cNvSpPr>
            <a:spLocks noGrp="1"/>
          </p:cNvSpPr>
          <p:nvPr>
            <p:ph type="body" sz="quarter" idx="14"/>
          </p:nvPr>
        </p:nvSpPr>
        <p:spPr>
          <a:xfrm>
            <a:off x="352237" y="1070323"/>
            <a:ext cx="10948511" cy="613163"/>
          </a:xfrm>
        </p:spPr>
        <p:txBody>
          <a:bodyPr/>
          <a:lstStyle/>
          <a:p>
            <a:r>
              <a:rPr lang="en-US" sz="3200" kern="1200" cap="all" dirty="0">
                <a:solidFill>
                  <a:schemeClr val="bg1">
                    <a:lumMod val="75000"/>
                  </a:schemeClr>
                </a:solidFill>
                <a:ea typeface="+mj-ea"/>
                <a:cs typeface="+mj-cs"/>
              </a:rPr>
              <a:t>Back Office Server</a:t>
            </a:r>
            <a:endParaRPr kumimoji="1" lang="ko-Kore-KR" altLang="en-US" sz="7200" dirty="0">
              <a:solidFill>
                <a:schemeClr val="bg1">
                  <a:lumMod val="75000"/>
                </a:schemeClr>
              </a:solidFill>
            </a:endParaRPr>
          </a:p>
        </p:txBody>
      </p:sp>
      <p:grpSp>
        <p:nvGrpSpPr>
          <p:cNvPr id="2" name="그룹 1">
            <a:extLst>
              <a:ext uri="{FF2B5EF4-FFF2-40B4-BE49-F238E27FC236}">
                <a16:creationId xmlns:a16="http://schemas.microsoft.com/office/drawing/2014/main" id="{D6E9DE64-0AE6-0430-4912-7543B3072DA3}"/>
              </a:ext>
            </a:extLst>
          </p:cNvPr>
          <p:cNvGrpSpPr/>
          <p:nvPr/>
        </p:nvGrpSpPr>
        <p:grpSpPr>
          <a:xfrm>
            <a:off x="0" y="682276"/>
            <a:ext cx="5986043" cy="388047"/>
            <a:chOff x="8019974" y="1715763"/>
            <a:chExt cx="2820806" cy="320306"/>
          </a:xfrm>
        </p:grpSpPr>
        <p:sp>
          <p:nvSpPr>
            <p:cNvPr id="3" name="Rectangle 309">
              <a:extLst>
                <a:ext uri="{FF2B5EF4-FFF2-40B4-BE49-F238E27FC236}">
                  <a16:creationId xmlns:a16="http://schemas.microsoft.com/office/drawing/2014/main" id="{945999CD-3513-1A32-B4C2-516A20F80277}"/>
                </a:ext>
              </a:extLst>
            </p:cNvPr>
            <p:cNvSpPr>
              <a:spLocks noChangeArrowheads="1"/>
            </p:cNvSpPr>
            <p:nvPr/>
          </p:nvSpPr>
          <p:spPr bwMode="auto">
            <a:xfrm>
              <a:off x="8019974" y="1715763"/>
              <a:ext cx="2389881" cy="85567"/>
            </a:xfrm>
            <a:prstGeom prst="rect">
              <a:avLst/>
            </a:pr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 name="Rectangle 310">
              <a:extLst>
                <a:ext uri="{FF2B5EF4-FFF2-40B4-BE49-F238E27FC236}">
                  <a16:creationId xmlns:a16="http://schemas.microsoft.com/office/drawing/2014/main" id="{89EE5F62-4D65-7997-ABD3-36DC424FBBEB}"/>
                </a:ext>
              </a:extLst>
            </p:cNvPr>
            <p:cNvSpPr>
              <a:spLocks noChangeArrowheads="1"/>
            </p:cNvSpPr>
            <p:nvPr/>
          </p:nvSpPr>
          <p:spPr bwMode="auto">
            <a:xfrm>
              <a:off x="9326374" y="1950502"/>
              <a:ext cx="1514406" cy="85567"/>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cxnSp>
        <p:nvCxnSpPr>
          <p:cNvPr id="5" name="직선 연결선[R] 4">
            <a:extLst>
              <a:ext uri="{FF2B5EF4-FFF2-40B4-BE49-F238E27FC236}">
                <a16:creationId xmlns:a16="http://schemas.microsoft.com/office/drawing/2014/main" id="{9B4FCBFF-C3A9-EFAA-DD04-5EF062854338}"/>
              </a:ext>
            </a:extLst>
          </p:cNvPr>
          <p:cNvCxnSpPr/>
          <p:nvPr/>
        </p:nvCxnSpPr>
        <p:spPr>
          <a:xfrm>
            <a:off x="0" y="1887794"/>
            <a:ext cx="12191999"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6258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개체 틀 7">
            <a:extLst>
              <a:ext uri="{FF2B5EF4-FFF2-40B4-BE49-F238E27FC236}">
                <a16:creationId xmlns:a16="http://schemas.microsoft.com/office/drawing/2014/main" id="{7CB64019-EFD1-5FD5-CEA9-5AEDD8E02EEF}"/>
              </a:ext>
            </a:extLst>
          </p:cNvPr>
          <p:cNvPicPr>
            <a:picLocks noGrp="1" noChangeAspect="1"/>
          </p:cNvPicPr>
          <p:nvPr>
            <p:ph type="pic" sz="quarter" idx="10"/>
          </p:nvPr>
        </p:nvPicPr>
        <p:blipFill>
          <a:blip r:embed="rId2"/>
          <a:srcRect t="36913" b="36913"/>
          <a:stretch>
            <a:fillRect/>
          </a:stretch>
        </p:blipFill>
        <p:spPr/>
      </p:pic>
      <p:sp>
        <p:nvSpPr>
          <p:cNvPr id="7" name="텍스트 개체 틀 6">
            <a:extLst>
              <a:ext uri="{FF2B5EF4-FFF2-40B4-BE49-F238E27FC236}">
                <a16:creationId xmlns:a16="http://schemas.microsoft.com/office/drawing/2014/main" id="{6A850B12-8B47-3E72-FF20-0A219A711891}"/>
              </a:ext>
            </a:extLst>
          </p:cNvPr>
          <p:cNvSpPr>
            <a:spLocks noGrp="1"/>
          </p:cNvSpPr>
          <p:nvPr>
            <p:ph type="body" sz="quarter" idx="13"/>
          </p:nvPr>
        </p:nvSpPr>
        <p:spPr>
          <a:xfrm>
            <a:off x="371487" y="2053372"/>
            <a:ext cx="10948511" cy="3837967"/>
          </a:xfrm>
        </p:spPr>
        <p:txBody>
          <a:bodyPr>
            <a:normAutofit fontScale="70000" lnSpcReduction="20000"/>
          </a:bodyPr>
          <a:lstStyle/>
          <a:p>
            <a:pPr marL="609600" indent="-609600" eaLnBrk="1" fontAlgn="auto" hangingPunct="1">
              <a:spcAft>
                <a:spcPts val="0"/>
              </a:spcAft>
              <a:buFont typeface="Wingdings" panose="05000000000000000000" pitchFamily="2" charset="2"/>
              <a:buAutoNum type="arabicPeriod"/>
              <a:defRPr/>
            </a:pPr>
            <a:r>
              <a:rPr lang="en-US" altLang="ko-KR" sz="2200" dirty="0">
                <a:ea typeface="굴림" panose="020B0503020000020004" pitchFamily="34" charset="-127"/>
              </a:rPr>
              <a:t>Easy to use menus to browse and select items to include in an order or transaction.</a:t>
            </a:r>
          </a:p>
          <a:p>
            <a:pPr marL="609600" indent="-609600" eaLnBrk="1" fontAlgn="auto" hangingPunct="1">
              <a:spcAft>
                <a:spcPts val="0"/>
              </a:spcAft>
              <a:buFont typeface="Wingdings" panose="05000000000000000000" pitchFamily="2" charset="2"/>
              <a:buAutoNum type="arabicPeriod"/>
              <a:defRPr/>
            </a:pPr>
            <a:r>
              <a:rPr lang="en-US" altLang="ko-KR" sz="2200" dirty="0" err="1">
                <a:ea typeface="굴림" panose="020B0503020000020004" pitchFamily="34" charset="-127"/>
              </a:rPr>
              <a:t>Editablity</a:t>
            </a:r>
            <a:r>
              <a:rPr lang="en-US" altLang="ko-KR" sz="2200" dirty="0">
                <a:ea typeface="굴림" panose="020B0503020000020004" pitchFamily="34" charset="-127"/>
              </a:rPr>
              <a:t> At anytime the employee wants to change an order, he or she can select the item they want to edit and delete or modify it.</a:t>
            </a:r>
          </a:p>
          <a:p>
            <a:pPr marL="609600" indent="-609600" eaLnBrk="1" fontAlgn="auto" hangingPunct="1">
              <a:spcAft>
                <a:spcPts val="0"/>
              </a:spcAft>
              <a:buFont typeface="Wingdings" panose="05000000000000000000" pitchFamily="2" charset="2"/>
              <a:buAutoNum type="arabicPeriod"/>
              <a:defRPr/>
            </a:pPr>
            <a:r>
              <a:rPr lang="en-US" altLang="ko-KR" sz="2200" dirty="0">
                <a:ea typeface="굴림" panose="020B0503020000020004" pitchFamily="34" charset="-127"/>
              </a:rPr>
              <a:t>Option of scanning barcodes to ring things in</a:t>
            </a:r>
          </a:p>
          <a:p>
            <a:pPr marL="609600" indent="-609600" eaLnBrk="1" fontAlgn="auto" hangingPunct="1">
              <a:spcAft>
                <a:spcPts val="0"/>
              </a:spcAft>
              <a:buFont typeface="Wingdings" panose="05000000000000000000" pitchFamily="2" charset="2"/>
              <a:buAutoNum type="arabicPeriod"/>
              <a:defRPr/>
            </a:pPr>
            <a:r>
              <a:rPr lang="en-US" altLang="ko-KR" sz="2200" dirty="0">
                <a:ea typeface="굴림" panose="020B0503020000020004" pitchFamily="34" charset="-127"/>
              </a:rPr>
              <a:t>Option of entering a SKU number to ring things in as well.</a:t>
            </a:r>
          </a:p>
          <a:p>
            <a:pPr marL="609600" indent="-609600" eaLnBrk="1" fontAlgn="auto" hangingPunct="1">
              <a:spcAft>
                <a:spcPts val="0"/>
              </a:spcAft>
              <a:buFont typeface="Wingdings" panose="05000000000000000000" pitchFamily="2" charset="2"/>
              <a:buAutoNum type="arabicPeriod"/>
              <a:defRPr/>
            </a:pPr>
            <a:r>
              <a:rPr lang="en-US" altLang="ko-KR" sz="2200" dirty="0">
                <a:ea typeface="굴림" panose="020B0503020000020004" pitchFamily="34" charset="-127"/>
              </a:rPr>
              <a:t>GUI split into a 2 x 2 grid. Bottom right is the number pad to enter quantities, amount of money received from customer, and other helpful things.</a:t>
            </a:r>
          </a:p>
          <a:p>
            <a:pPr marL="609600" indent="-609600" eaLnBrk="1" fontAlgn="auto" hangingPunct="1">
              <a:spcAft>
                <a:spcPts val="0"/>
              </a:spcAft>
              <a:buFont typeface="Wingdings" panose="05000000000000000000" pitchFamily="2" charset="2"/>
              <a:buAutoNum type="arabicPeriod"/>
              <a:defRPr/>
            </a:pPr>
            <a:r>
              <a:rPr lang="en-US" altLang="ko-KR" sz="2200" dirty="0">
                <a:ea typeface="굴림" panose="020B0503020000020004" pitchFamily="34" charset="-127"/>
              </a:rPr>
              <a:t>Bottom left will include a summary of all items added to the transaction with quantities, prices, descriptions as well as a total before tax. The top will have a main menu and other useful crap</a:t>
            </a:r>
            <a:r>
              <a:rPr lang="en-US" altLang="ko-KR" sz="1600" dirty="0">
                <a:ea typeface="굴림" panose="020B0503020000020004" pitchFamily="34" charset="-127"/>
              </a:rPr>
              <a:t>. </a:t>
            </a:r>
            <a:endParaRPr lang="en-US" altLang="en-US" sz="1600" dirty="0"/>
          </a:p>
        </p:txBody>
      </p:sp>
      <p:sp>
        <p:nvSpPr>
          <p:cNvPr id="9" name="텍스트 개체 틀 8">
            <a:extLst>
              <a:ext uri="{FF2B5EF4-FFF2-40B4-BE49-F238E27FC236}">
                <a16:creationId xmlns:a16="http://schemas.microsoft.com/office/drawing/2014/main" id="{0188213C-A761-425D-5F00-DDD0528749B2}"/>
              </a:ext>
            </a:extLst>
          </p:cNvPr>
          <p:cNvSpPr>
            <a:spLocks noGrp="1"/>
          </p:cNvSpPr>
          <p:nvPr>
            <p:ph type="body" sz="quarter" idx="14"/>
          </p:nvPr>
        </p:nvSpPr>
        <p:spPr>
          <a:xfrm>
            <a:off x="275236" y="983049"/>
            <a:ext cx="10948511" cy="859911"/>
          </a:xfrm>
        </p:spPr>
        <p:txBody>
          <a:bodyPr/>
          <a:lstStyle/>
          <a:p>
            <a:r>
              <a:rPr lang="en-US" altLang="en-US" dirty="0">
                <a:solidFill>
                  <a:schemeClr val="bg1">
                    <a:lumMod val="75000"/>
                  </a:schemeClr>
                </a:solidFill>
              </a:rPr>
              <a:t>Client Workstation</a:t>
            </a:r>
            <a:endParaRPr kumimoji="1" lang="ko-Kore-KR" altLang="en-US" dirty="0">
              <a:solidFill>
                <a:schemeClr val="bg1">
                  <a:lumMod val="75000"/>
                </a:schemeClr>
              </a:solidFill>
            </a:endParaRPr>
          </a:p>
        </p:txBody>
      </p:sp>
      <p:grpSp>
        <p:nvGrpSpPr>
          <p:cNvPr id="2" name="그룹 1">
            <a:extLst>
              <a:ext uri="{FF2B5EF4-FFF2-40B4-BE49-F238E27FC236}">
                <a16:creationId xmlns:a16="http://schemas.microsoft.com/office/drawing/2014/main" id="{D6E9DE64-0AE6-0430-4912-7543B3072DA3}"/>
              </a:ext>
            </a:extLst>
          </p:cNvPr>
          <p:cNvGrpSpPr/>
          <p:nvPr/>
        </p:nvGrpSpPr>
        <p:grpSpPr>
          <a:xfrm>
            <a:off x="0" y="682276"/>
            <a:ext cx="5986043" cy="388047"/>
            <a:chOff x="8019974" y="1715763"/>
            <a:chExt cx="2820806" cy="320306"/>
          </a:xfrm>
        </p:grpSpPr>
        <p:sp>
          <p:nvSpPr>
            <p:cNvPr id="3" name="Rectangle 309">
              <a:extLst>
                <a:ext uri="{FF2B5EF4-FFF2-40B4-BE49-F238E27FC236}">
                  <a16:creationId xmlns:a16="http://schemas.microsoft.com/office/drawing/2014/main" id="{945999CD-3513-1A32-B4C2-516A20F80277}"/>
                </a:ext>
              </a:extLst>
            </p:cNvPr>
            <p:cNvSpPr>
              <a:spLocks noChangeArrowheads="1"/>
            </p:cNvSpPr>
            <p:nvPr/>
          </p:nvSpPr>
          <p:spPr bwMode="auto">
            <a:xfrm>
              <a:off x="8019974" y="1715763"/>
              <a:ext cx="2389881" cy="85567"/>
            </a:xfrm>
            <a:prstGeom prst="rect">
              <a:avLst/>
            </a:pr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 name="Rectangle 310">
              <a:extLst>
                <a:ext uri="{FF2B5EF4-FFF2-40B4-BE49-F238E27FC236}">
                  <a16:creationId xmlns:a16="http://schemas.microsoft.com/office/drawing/2014/main" id="{89EE5F62-4D65-7997-ABD3-36DC424FBBEB}"/>
                </a:ext>
              </a:extLst>
            </p:cNvPr>
            <p:cNvSpPr>
              <a:spLocks noChangeArrowheads="1"/>
            </p:cNvSpPr>
            <p:nvPr/>
          </p:nvSpPr>
          <p:spPr bwMode="auto">
            <a:xfrm>
              <a:off x="9326374" y="1950502"/>
              <a:ext cx="1514406" cy="85567"/>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cxnSp>
        <p:nvCxnSpPr>
          <p:cNvPr id="5" name="직선 연결선[R] 4">
            <a:extLst>
              <a:ext uri="{FF2B5EF4-FFF2-40B4-BE49-F238E27FC236}">
                <a16:creationId xmlns:a16="http://schemas.microsoft.com/office/drawing/2014/main" id="{9B4FCBFF-C3A9-EFAA-DD04-5EF062854338}"/>
              </a:ext>
            </a:extLst>
          </p:cNvPr>
          <p:cNvCxnSpPr/>
          <p:nvPr/>
        </p:nvCxnSpPr>
        <p:spPr>
          <a:xfrm>
            <a:off x="0" y="1887794"/>
            <a:ext cx="12191999"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122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개체 틀 7">
            <a:extLst>
              <a:ext uri="{FF2B5EF4-FFF2-40B4-BE49-F238E27FC236}">
                <a16:creationId xmlns:a16="http://schemas.microsoft.com/office/drawing/2014/main" id="{7CB64019-EFD1-5FD5-CEA9-5AEDD8E02EEF}"/>
              </a:ext>
            </a:extLst>
          </p:cNvPr>
          <p:cNvPicPr>
            <a:picLocks noGrp="1" noChangeAspect="1"/>
          </p:cNvPicPr>
          <p:nvPr>
            <p:ph type="pic" sz="quarter" idx="10"/>
          </p:nvPr>
        </p:nvPicPr>
        <p:blipFill>
          <a:blip r:embed="rId2"/>
          <a:srcRect t="36913" b="36913"/>
          <a:stretch>
            <a:fillRect/>
          </a:stretch>
        </p:blipFill>
        <p:spPr>
          <a:xfrm>
            <a:off x="0" y="-1"/>
            <a:ext cx="12192000" cy="2709333"/>
          </a:xfrm>
        </p:spPr>
      </p:pic>
      <p:sp>
        <p:nvSpPr>
          <p:cNvPr id="7" name="텍스트 개체 틀 6">
            <a:extLst>
              <a:ext uri="{FF2B5EF4-FFF2-40B4-BE49-F238E27FC236}">
                <a16:creationId xmlns:a16="http://schemas.microsoft.com/office/drawing/2014/main" id="{6A850B12-8B47-3E72-FF20-0A219A711891}"/>
              </a:ext>
            </a:extLst>
          </p:cNvPr>
          <p:cNvSpPr>
            <a:spLocks noGrp="1"/>
          </p:cNvSpPr>
          <p:nvPr>
            <p:ph type="body" sz="quarter" idx="13"/>
          </p:nvPr>
        </p:nvSpPr>
        <p:spPr>
          <a:xfrm>
            <a:off x="345731" y="3441443"/>
            <a:ext cx="10948511" cy="3057525"/>
          </a:xfrm>
        </p:spPr>
        <p:txBody>
          <a:bodyPr>
            <a:normAutofit/>
          </a:bodyPr>
          <a:lstStyle/>
          <a:p>
            <a:pPr marL="457200" indent="-457200" eaLnBrk="1" fontAlgn="auto" hangingPunct="1">
              <a:spcAft>
                <a:spcPts val="0"/>
              </a:spcAft>
              <a:buFont typeface="+mj-lt"/>
              <a:buAutoNum type="arabicPeriod"/>
              <a:defRPr/>
            </a:pPr>
            <a:r>
              <a:rPr lang="en-US" altLang="ko-KR" sz="1500" dirty="0">
                <a:ea typeface="굴림" panose="020B0503020000020004" pitchFamily="34" charset="-127"/>
              </a:rPr>
              <a:t>An optional feature that can be brought to the table or around  the store to take orders.</a:t>
            </a:r>
          </a:p>
          <a:p>
            <a:pPr marL="457200" indent="-457200" eaLnBrk="1" fontAlgn="auto" hangingPunct="1">
              <a:spcAft>
                <a:spcPts val="0"/>
              </a:spcAft>
              <a:buFont typeface="+mj-lt"/>
              <a:buAutoNum type="arabicPeriod"/>
              <a:defRPr/>
            </a:pPr>
            <a:r>
              <a:rPr lang="en-US" altLang="ko-KR" sz="1500" dirty="0">
                <a:ea typeface="굴림" panose="020B0503020000020004" pitchFamily="34" charset="-127"/>
              </a:rPr>
              <a:t> Same functionality as the terminal but portable </a:t>
            </a:r>
            <a:endParaRPr lang="en-US" altLang="en-US" sz="1500" dirty="0"/>
          </a:p>
          <a:p>
            <a:pPr eaLnBrk="1" fontAlgn="auto" hangingPunct="1">
              <a:spcAft>
                <a:spcPts val="0"/>
              </a:spcAft>
              <a:defRPr/>
            </a:pPr>
            <a:endParaRPr lang="en-US" altLang="en-US" sz="1500" dirty="0"/>
          </a:p>
        </p:txBody>
      </p:sp>
      <p:sp>
        <p:nvSpPr>
          <p:cNvPr id="9" name="텍스트 개체 틀 8">
            <a:extLst>
              <a:ext uri="{FF2B5EF4-FFF2-40B4-BE49-F238E27FC236}">
                <a16:creationId xmlns:a16="http://schemas.microsoft.com/office/drawing/2014/main" id="{0188213C-A761-425D-5F00-DDD0528749B2}"/>
              </a:ext>
            </a:extLst>
          </p:cNvPr>
          <p:cNvSpPr>
            <a:spLocks noGrp="1"/>
          </p:cNvSpPr>
          <p:nvPr>
            <p:ph type="body" sz="quarter" idx="14"/>
          </p:nvPr>
        </p:nvSpPr>
        <p:spPr>
          <a:xfrm>
            <a:off x="345731" y="1440496"/>
            <a:ext cx="10948511" cy="859911"/>
          </a:xfrm>
        </p:spPr>
        <p:txBody>
          <a:bodyPr/>
          <a:lstStyle/>
          <a:p>
            <a:r>
              <a:rPr lang="en-US" altLang="en-US" sz="6600" dirty="0">
                <a:solidFill>
                  <a:schemeClr val="bg1">
                    <a:lumMod val="75000"/>
                  </a:schemeClr>
                </a:solidFill>
              </a:rPr>
              <a:t>PDA’s</a:t>
            </a:r>
            <a:endParaRPr kumimoji="1" lang="ko-Kore-KR" altLang="en-US" sz="6600" dirty="0">
              <a:solidFill>
                <a:schemeClr val="bg1">
                  <a:lumMod val="75000"/>
                </a:schemeClr>
              </a:solidFill>
            </a:endParaRPr>
          </a:p>
        </p:txBody>
      </p:sp>
      <p:grpSp>
        <p:nvGrpSpPr>
          <p:cNvPr id="2" name="그룹 1">
            <a:extLst>
              <a:ext uri="{FF2B5EF4-FFF2-40B4-BE49-F238E27FC236}">
                <a16:creationId xmlns:a16="http://schemas.microsoft.com/office/drawing/2014/main" id="{D6E9DE64-0AE6-0430-4912-7543B3072DA3}"/>
              </a:ext>
            </a:extLst>
          </p:cNvPr>
          <p:cNvGrpSpPr/>
          <p:nvPr/>
        </p:nvGrpSpPr>
        <p:grpSpPr>
          <a:xfrm>
            <a:off x="0" y="682276"/>
            <a:ext cx="5986043" cy="388047"/>
            <a:chOff x="8019974" y="1715763"/>
            <a:chExt cx="2820806" cy="320306"/>
          </a:xfrm>
        </p:grpSpPr>
        <p:sp>
          <p:nvSpPr>
            <p:cNvPr id="3" name="Rectangle 309">
              <a:extLst>
                <a:ext uri="{FF2B5EF4-FFF2-40B4-BE49-F238E27FC236}">
                  <a16:creationId xmlns:a16="http://schemas.microsoft.com/office/drawing/2014/main" id="{945999CD-3513-1A32-B4C2-516A20F80277}"/>
                </a:ext>
              </a:extLst>
            </p:cNvPr>
            <p:cNvSpPr>
              <a:spLocks noChangeArrowheads="1"/>
            </p:cNvSpPr>
            <p:nvPr/>
          </p:nvSpPr>
          <p:spPr bwMode="auto">
            <a:xfrm>
              <a:off x="8019974" y="1715763"/>
              <a:ext cx="2389881" cy="85567"/>
            </a:xfrm>
            <a:prstGeom prst="rect">
              <a:avLst/>
            </a:pr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 name="Rectangle 310">
              <a:extLst>
                <a:ext uri="{FF2B5EF4-FFF2-40B4-BE49-F238E27FC236}">
                  <a16:creationId xmlns:a16="http://schemas.microsoft.com/office/drawing/2014/main" id="{89EE5F62-4D65-7997-ABD3-36DC424FBBEB}"/>
                </a:ext>
              </a:extLst>
            </p:cNvPr>
            <p:cNvSpPr>
              <a:spLocks noChangeArrowheads="1"/>
            </p:cNvSpPr>
            <p:nvPr/>
          </p:nvSpPr>
          <p:spPr bwMode="auto">
            <a:xfrm>
              <a:off x="9326374" y="1950502"/>
              <a:ext cx="1514406" cy="85567"/>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cxnSp>
        <p:nvCxnSpPr>
          <p:cNvPr id="5" name="직선 연결선[R] 4">
            <a:extLst>
              <a:ext uri="{FF2B5EF4-FFF2-40B4-BE49-F238E27FC236}">
                <a16:creationId xmlns:a16="http://schemas.microsoft.com/office/drawing/2014/main" id="{9B4FCBFF-C3A9-EFAA-DD04-5EF062854338}"/>
              </a:ext>
            </a:extLst>
          </p:cNvPr>
          <p:cNvCxnSpPr>
            <a:cxnSpLocks/>
          </p:cNvCxnSpPr>
          <p:nvPr/>
        </p:nvCxnSpPr>
        <p:spPr>
          <a:xfrm>
            <a:off x="0" y="2751393"/>
            <a:ext cx="12191999"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0236962"/>
      </p:ext>
    </p:extLst>
  </p:cSld>
  <p:clrMapOvr>
    <a:masterClrMapping/>
  </p:clrMapOvr>
</p:sld>
</file>

<file path=ppt/theme/theme1.xml><?xml version="1.0" encoding="utf-8"?>
<a:theme xmlns:a="http://schemas.openxmlformats.org/drawingml/2006/main" name="Office 테마">
  <a:themeElements>
    <a:clrScheme name="사용자 지정 1">
      <a:dk1>
        <a:srgbClr val="000000"/>
      </a:dk1>
      <a:lt1>
        <a:srgbClr val="FFFFFF"/>
      </a:lt1>
      <a:dk2>
        <a:srgbClr val="371C59"/>
      </a:dk2>
      <a:lt2>
        <a:srgbClr val="DCD8DC"/>
      </a:lt2>
      <a:accent1>
        <a:srgbClr val="4D3676"/>
      </a:accent1>
      <a:accent2>
        <a:srgbClr val="3F0072"/>
      </a:accent2>
      <a:accent3>
        <a:srgbClr val="103560"/>
      </a:accent3>
      <a:accent4>
        <a:srgbClr val="990881"/>
      </a:accent4>
      <a:accent5>
        <a:srgbClr val="4D0071"/>
      </a:accent5>
      <a:accent6>
        <a:srgbClr val="F959B5"/>
      </a:accent6>
      <a:hlink>
        <a:srgbClr val="7959A6"/>
      </a:hlink>
      <a:folHlink>
        <a:srgbClr val="A176DC"/>
      </a:folHlink>
    </a:clrScheme>
    <a:fontScheme name="Montserrat">
      <a:majorFont>
        <a:latin typeface="Montserrat"/>
        <a:ea typeface="맑은 고딕"/>
        <a:cs typeface=""/>
      </a:majorFont>
      <a:minorFont>
        <a:latin typeface="Montserrat"/>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1336</TotalTime>
  <Words>793</Words>
  <Application>Microsoft Office PowerPoint</Application>
  <PresentationFormat>Widescreen</PresentationFormat>
  <Paragraphs>84</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Söhne</vt:lpstr>
      <vt:lpstr>Arial</vt:lpstr>
      <vt:lpstr>Tahoma</vt:lpstr>
      <vt:lpstr>Google Sans</vt:lpstr>
      <vt:lpstr>Cambria</vt:lpstr>
      <vt:lpstr>Wingdings</vt:lpstr>
      <vt:lpstr>Montserrat</vt:lpstr>
      <vt:lpstr>open sans</vt:lpstr>
      <vt:lpstr>Office 테마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Slide Members</Manager>
  <Company>YESFORM Co.,Ltd.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Diagram, Chart, Google slides, Keynote</dc:subject>
  <dc:creator>Slide Members by CM.LIM</dc:creator>
  <cp:keywords>SlideMembers, ppt, PPT Templates, Presentation, Diagram, Chart, Yesform, Google slides, Keynote, Free Slides</cp:keywords>
  <dc:description>The copyright of this document is at Slide Members. Unauthorized copying may result in legal sanctions.</dc:description>
  <cp:lastModifiedBy>Ajinkya Satkar</cp:lastModifiedBy>
  <cp:revision>1</cp:revision>
  <dcterms:created xsi:type="dcterms:W3CDTF">2022-10-17T04:13:17Z</dcterms:created>
  <dcterms:modified xsi:type="dcterms:W3CDTF">2023-02-25T16:22:01Z</dcterms:modified>
  <cp:category>www.slidemembers.com</cp:category>
</cp:coreProperties>
</file>

<file path=docProps/thumbnail.jpeg>
</file>